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7" name="Εικόνα 15">
            <a:extLst>
              <a:ext uri="{FF2B5EF4-FFF2-40B4-BE49-F238E27FC236}">
                <a16:creationId xmlns:a16="http://schemas.microsoft.com/office/drawing/2014/main" id="{43B773B6-43E3-D679-C1A3-9779818CC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3979" y="23386"/>
            <a:ext cx="3883410" cy="10406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230786B-5ED1-0374-CE4E-7F3C14267538}"/>
              </a:ext>
            </a:extLst>
          </p:cNvPr>
          <p:cNvGrpSpPr/>
          <p:nvPr userDrawn="1"/>
        </p:nvGrpSpPr>
        <p:grpSpPr>
          <a:xfrm>
            <a:off x="219269" y="6105266"/>
            <a:ext cx="2895600" cy="616209"/>
            <a:chOff x="219269" y="6105266"/>
            <a:chExt cx="2895600" cy="61620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371937-0E02-1BE6-A4F1-79B971845309}"/>
                </a:ext>
              </a:extLst>
            </p:cNvPr>
            <p:cNvSpPr/>
            <p:nvPr userDrawn="1"/>
          </p:nvSpPr>
          <p:spPr>
            <a:xfrm>
              <a:off x="219269" y="6117336"/>
              <a:ext cx="2800157" cy="60255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1F56774-DE09-6C36-AAFC-6C49B722BDB0}"/>
                </a:ext>
              </a:extLst>
            </p:cNvPr>
            <p:cNvSpPr/>
            <p:nvPr userDrawn="1"/>
          </p:nvSpPr>
          <p:spPr>
            <a:xfrm>
              <a:off x="219269" y="6105266"/>
              <a:ext cx="2895600" cy="616209"/>
            </a:xfrm>
            <a:custGeom>
              <a:avLst/>
              <a:gdLst/>
              <a:ahLst/>
              <a:cxnLst/>
              <a:rect l="l" t="t" r="r" b="b"/>
              <a:pathLst>
                <a:path w="5814662" h="1219888">
                  <a:moveTo>
                    <a:pt x="0" y="0"/>
                  </a:moveTo>
                  <a:lnTo>
                    <a:pt x="5814662" y="0"/>
                  </a:lnTo>
                  <a:lnTo>
                    <a:pt x="5814662" y="1219888"/>
                  </a:lnTo>
                  <a:lnTo>
                    <a:pt x="0" y="1219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9" name="Εικόνα 17">
            <a:extLst>
              <a:ext uri="{FF2B5EF4-FFF2-40B4-BE49-F238E27FC236}">
                <a16:creationId xmlns:a16="http://schemas.microsoft.com/office/drawing/2014/main" id="{92849936-C76E-45A5-AA3D-3BB38131D0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28843" y="5962457"/>
            <a:ext cx="515157" cy="7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1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2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7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9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3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75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7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592F1D1-9D20-111C-101D-9207BC20C7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4072" y="39845"/>
            <a:ext cx="3883410" cy="104062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7015F3F-0A30-A659-ED33-EB36457FB1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29" y="6065617"/>
            <a:ext cx="515157" cy="7590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3C70806-C7D4-66F2-D187-E284D1397E9D}"/>
              </a:ext>
            </a:extLst>
          </p:cNvPr>
          <p:cNvGrpSpPr/>
          <p:nvPr userDrawn="1"/>
        </p:nvGrpSpPr>
        <p:grpSpPr>
          <a:xfrm>
            <a:off x="6248400" y="6165193"/>
            <a:ext cx="2895600" cy="616209"/>
            <a:chOff x="219269" y="6105266"/>
            <a:chExt cx="2895600" cy="61620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EC95BB-2D01-C47E-108F-9782EF3ABFA4}"/>
                </a:ext>
              </a:extLst>
            </p:cNvPr>
            <p:cNvSpPr/>
            <p:nvPr userDrawn="1"/>
          </p:nvSpPr>
          <p:spPr>
            <a:xfrm>
              <a:off x="219269" y="6117336"/>
              <a:ext cx="2800157" cy="60255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0796A96-6072-C1F6-A65C-08520C6E2FC3}"/>
                </a:ext>
              </a:extLst>
            </p:cNvPr>
            <p:cNvSpPr/>
            <p:nvPr userDrawn="1"/>
          </p:nvSpPr>
          <p:spPr>
            <a:xfrm>
              <a:off x="219269" y="6105266"/>
              <a:ext cx="2895600" cy="616209"/>
            </a:xfrm>
            <a:custGeom>
              <a:avLst/>
              <a:gdLst/>
              <a:ahLst/>
              <a:cxnLst/>
              <a:rect l="l" t="t" r="r" b="b"/>
              <a:pathLst>
                <a:path w="5814662" h="1219888">
                  <a:moveTo>
                    <a:pt x="0" y="0"/>
                  </a:moveTo>
                  <a:lnTo>
                    <a:pt x="5814662" y="0"/>
                  </a:lnTo>
                  <a:lnTo>
                    <a:pt x="5814662" y="1219888"/>
                  </a:lnTo>
                  <a:lnTo>
                    <a:pt x="0" y="1219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190550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2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10702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DABF8CE-D9DD-86EA-4076-CD81BEB9C3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3093" y="23386"/>
            <a:ext cx="3629609" cy="97261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39AEC7D-A028-6B13-B80E-826B9C62DE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17" y="6068457"/>
            <a:ext cx="515157" cy="7590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58C8C1-79A5-09D8-6B39-54260FB3F830}"/>
              </a:ext>
            </a:extLst>
          </p:cNvPr>
          <p:cNvGrpSpPr/>
          <p:nvPr userDrawn="1"/>
        </p:nvGrpSpPr>
        <p:grpSpPr>
          <a:xfrm>
            <a:off x="5709203" y="6185159"/>
            <a:ext cx="2895600" cy="616209"/>
            <a:chOff x="219269" y="6105266"/>
            <a:chExt cx="2895600" cy="61620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2C9E3D-3039-3ADE-A525-4E74F2773C59}"/>
                </a:ext>
              </a:extLst>
            </p:cNvPr>
            <p:cNvSpPr/>
            <p:nvPr userDrawn="1"/>
          </p:nvSpPr>
          <p:spPr>
            <a:xfrm>
              <a:off x="219269" y="6117336"/>
              <a:ext cx="2800157" cy="60255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55646A9-834D-C879-A024-F5806C561FF0}"/>
                </a:ext>
              </a:extLst>
            </p:cNvPr>
            <p:cNvSpPr/>
            <p:nvPr userDrawn="1"/>
          </p:nvSpPr>
          <p:spPr>
            <a:xfrm>
              <a:off x="219269" y="6105266"/>
              <a:ext cx="2895600" cy="616209"/>
            </a:xfrm>
            <a:custGeom>
              <a:avLst/>
              <a:gdLst/>
              <a:ahLst/>
              <a:cxnLst/>
              <a:rect l="l" t="t" r="r" b="b"/>
              <a:pathLst>
                <a:path w="5814662" h="1219888">
                  <a:moveTo>
                    <a:pt x="0" y="0"/>
                  </a:moveTo>
                  <a:lnTo>
                    <a:pt x="5814662" y="0"/>
                  </a:lnTo>
                  <a:lnTo>
                    <a:pt x="5814662" y="1219888"/>
                  </a:lnTo>
                  <a:lnTo>
                    <a:pt x="0" y="1219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898066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90250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A54E2D6-A415-726A-D9DB-1BE7FCD07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17" y="6068457"/>
            <a:ext cx="515157" cy="7590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E802E52-2156-1B78-F334-3BC8F81FB279}"/>
              </a:ext>
            </a:extLst>
          </p:cNvPr>
          <p:cNvGrpSpPr/>
          <p:nvPr userDrawn="1"/>
        </p:nvGrpSpPr>
        <p:grpSpPr>
          <a:xfrm>
            <a:off x="5709203" y="6185159"/>
            <a:ext cx="2895600" cy="616209"/>
            <a:chOff x="219269" y="6105266"/>
            <a:chExt cx="2895600" cy="61620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E1EF2A-619F-2B47-577D-0E225AFCC158}"/>
                </a:ext>
              </a:extLst>
            </p:cNvPr>
            <p:cNvSpPr/>
            <p:nvPr userDrawn="1"/>
          </p:nvSpPr>
          <p:spPr>
            <a:xfrm>
              <a:off x="219269" y="6117336"/>
              <a:ext cx="2800157" cy="60255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DB2EC5F-3C92-BEB1-AA3F-E24D93444F54}"/>
                </a:ext>
              </a:extLst>
            </p:cNvPr>
            <p:cNvSpPr/>
            <p:nvPr userDrawn="1"/>
          </p:nvSpPr>
          <p:spPr>
            <a:xfrm>
              <a:off x="219269" y="6105266"/>
              <a:ext cx="2895600" cy="616209"/>
            </a:xfrm>
            <a:custGeom>
              <a:avLst/>
              <a:gdLst/>
              <a:ahLst/>
              <a:cxnLst/>
              <a:rect l="l" t="t" r="r" b="b"/>
              <a:pathLst>
                <a:path w="5814662" h="1219888">
                  <a:moveTo>
                    <a:pt x="0" y="0"/>
                  </a:moveTo>
                  <a:lnTo>
                    <a:pt x="5814662" y="0"/>
                  </a:lnTo>
                  <a:lnTo>
                    <a:pt x="5814662" y="1219888"/>
                  </a:lnTo>
                  <a:lnTo>
                    <a:pt x="0" y="1219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57355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2863" y="6298632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30B9F57-38E1-BDFC-1913-C93D601DD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5770" y="265509"/>
            <a:ext cx="3713585" cy="995118"/>
          </a:xfrm>
          <a:prstGeom prst="rect">
            <a:avLst/>
          </a:prstGeom>
        </p:spPr>
      </p:pic>
      <p:pic>
        <p:nvPicPr>
          <p:cNvPr id="12" name="Εικόνα 9">
            <a:extLst>
              <a:ext uri="{FF2B5EF4-FFF2-40B4-BE49-F238E27FC236}">
                <a16:creationId xmlns:a16="http://schemas.microsoft.com/office/drawing/2014/main" id="{948BCA06-0991-6158-4213-920F685524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17" y="6068457"/>
            <a:ext cx="515157" cy="75901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4736FA0-C67A-C4C5-000D-C01D7ED74973}"/>
              </a:ext>
            </a:extLst>
          </p:cNvPr>
          <p:cNvGrpSpPr/>
          <p:nvPr userDrawn="1"/>
        </p:nvGrpSpPr>
        <p:grpSpPr>
          <a:xfrm>
            <a:off x="5709203" y="6185159"/>
            <a:ext cx="2895600" cy="616209"/>
            <a:chOff x="219269" y="6105266"/>
            <a:chExt cx="2895600" cy="61620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2D4781-31C1-E059-3F73-2613904D44C0}"/>
                </a:ext>
              </a:extLst>
            </p:cNvPr>
            <p:cNvSpPr/>
            <p:nvPr userDrawn="1"/>
          </p:nvSpPr>
          <p:spPr>
            <a:xfrm>
              <a:off x="219269" y="6117336"/>
              <a:ext cx="2800157" cy="60255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A2E7F27-F0E7-2B88-B6A6-8CC199EC6FCF}"/>
                </a:ext>
              </a:extLst>
            </p:cNvPr>
            <p:cNvSpPr/>
            <p:nvPr userDrawn="1"/>
          </p:nvSpPr>
          <p:spPr>
            <a:xfrm>
              <a:off x="219269" y="6105266"/>
              <a:ext cx="2895600" cy="616209"/>
            </a:xfrm>
            <a:custGeom>
              <a:avLst/>
              <a:gdLst/>
              <a:ahLst/>
              <a:cxnLst/>
              <a:rect l="l" t="t" r="r" b="b"/>
              <a:pathLst>
                <a:path w="5814662" h="1219888">
                  <a:moveTo>
                    <a:pt x="0" y="0"/>
                  </a:moveTo>
                  <a:lnTo>
                    <a:pt x="5814662" y="0"/>
                  </a:lnTo>
                  <a:lnTo>
                    <a:pt x="5814662" y="1219888"/>
                  </a:lnTo>
                  <a:lnTo>
                    <a:pt x="0" y="1219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528917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71FA2D3-CBB6-A77B-1E10-BC57A9EDC0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294" y="23708"/>
            <a:ext cx="3883410" cy="1040626"/>
          </a:xfrm>
          <a:prstGeom prst="rect">
            <a:avLst/>
          </a:prstGeom>
        </p:spPr>
      </p:pic>
      <p:pic>
        <p:nvPicPr>
          <p:cNvPr id="11" name="Εικόνα 9">
            <a:extLst>
              <a:ext uri="{FF2B5EF4-FFF2-40B4-BE49-F238E27FC236}">
                <a16:creationId xmlns:a16="http://schemas.microsoft.com/office/drawing/2014/main" id="{D7A83D8A-31AA-EB9B-C2E3-78D68E8F80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17" y="6068457"/>
            <a:ext cx="515157" cy="7590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CD7EB5F-9EC2-FC12-B8CE-7679A8279854}"/>
              </a:ext>
            </a:extLst>
          </p:cNvPr>
          <p:cNvGrpSpPr/>
          <p:nvPr userDrawn="1"/>
        </p:nvGrpSpPr>
        <p:grpSpPr>
          <a:xfrm>
            <a:off x="5633199" y="6066869"/>
            <a:ext cx="2895600" cy="616209"/>
            <a:chOff x="219269" y="6105266"/>
            <a:chExt cx="2895600" cy="61620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590470-3251-E51C-D880-83306233E2F2}"/>
                </a:ext>
              </a:extLst>
            </p:cNvPr>
            <p:cNvSpPr/>
            <p:nvPr userDrawn="1"/>
          </p:nvSpPr>
          <p:spPr>
            <a:xfrm>
              <a:off x="219269" y="6117336"/>
              <a:ext cx="2800157" cy="60255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8DB9AFA-3155-D749-22FC-EA120BFBA958}"/>
                </a:ext>
              </a:extLst>
            </p:cNvPr>
            <p:cNvSpPr/>
            <p:nvPr userDrawn="1"/>
          </p:nvSpPr>
          <p:spPr>
            <a:xfrm>
              <a:off x="219269" y="6105266"/>
              <a:ext cx="2895600" cy="616209"/>
            </a:xfrm>
            <a:custGeom>
              <a:avLst/>
              <a:gdLst/>
              <a:ahLst/>
              <a:cxnLst/>
              <a:rect l="l" t="t" r="r" b="b"/>
              <a:pathLst>
                <a:path w="5814662" h="1219888">
                  <a:moveTo>
                    <a:pt x="0" y="0"/>
                  </a:moveTo>
                  <a:lnTo>
                    <a:pt x="5814662" y="0"/>
                  </a:lnTo>
                  <a:lnTo>
                    <a:pt x="5814662" y="1219888"/>
                  </a:lnTo>
                  <a:lnTo>
                    <a:pt x="0" y="1219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1F8CD6AD-75DB-7F2F-7C9E-0809EA6C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2863" y="6317953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41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5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helsinki.fi/" TargetMode="External"/><Relationship Id="rId2" Type="http://schemas.openxmlformats.org/officeDocument/2006/relationships/hyperlink" Target="https://teaching-resources.delta.ncsu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2981"/>
            <a:ext cx="7772400" cy="1470025"/>
          </a:xfrm>
        </p:spPr>
        <p:txBody>
          <a:bodyPr>
            <a:normAutofit fontScale="90000"/>
          </a:bodyPr>
          <a:lstStyle/>
          <a:p>
            <a:r>
              <a:rPr dirty="0">
                <a:solidFill>
                  <a:srgbClr val="002060"/>
                </a:solidFill>
              </a:rPr>
              <a:t>Course Creation Guide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An Introduction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21" y="3428999"/>
            <a:ext cx="6400800" cy="2246243"/>
          </a:xfrm>
        </p:spPr>
        <p:txBody>
          <a:bodyPr>
            <a:normAutofit/>
          </a:bodyPr>
          <a:lstStyle/>
          <a:p>
            <a:r>
              <a:rPr dirty="0">
                <a:solidFill>
                  <a:srgbClr val="7030A0"/>
                </a:solidFill>
              </a:rPr>
              <a:t>A guide to setting up a basic course in Moodle at </a:t>
            </a:r>
            <a:r>
              <a:rPr lang="en-US" dirty="0" err="1">
                <a:solidFill>
                  <a:srgbClr val="7030A0"/>
                </a:solidFill>
              </a:rPr>
              <a:t>MDinGBV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E.K. Evangelou  &amp; Costas </a:t>
            </a:r>
            <a:r>
              <a:rPr lang="en-US" dirty="0" err="1">
                <a:solidFill>
                  <a:schemeClr val="tx1"/>
                </a:solidFill>
              </a:rPr>
              <a:t>Plachouras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University of Ioannina, Greece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698DB-8803-8E22-CC40-CCD751D209B6}"/>
              </a:ext>
            </a:extLst>
          </p:cNvPr>
          <p:cNvSpPr txBox="1"/>
          <p:nvPr/>
        </p:nvSpPr>
        <p:spPr>
          <a:xfrm>
            <a:off x="4072347" y="6231835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June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64080D6-34DE-4277-97CC-2FB381284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ustomer service man hand on face">
            <a:extLst>
              <a:ext uri="{FF2B5EF4-FFF2-40B4-BE49-F238E27FC236}">
                <a16:creationId xmlns:a16="http://schemas.microsoft.com/office/drawing/2014/main" id="{16768FAE-0E28-BF0C-E357-3D5BEA8BE5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8699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73527-DC80-52D7-E1A9-F7FE29C7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476" y="2134213"/>
            <a:ext cx="6430967" cy="39743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 b="1" dirty="0"/>
              <a:t>I really appreciated your patience</a:t>
            </a:r>
            <a:br>
              <a:rPr lang="en-US" sz="4800" b="1" dirty="0"/>
            </a:br>
            <a:r>
              <a:rPr lang="en-US" sz="4800" b="1" dirty="0"/>
              <a:t>so far…. </a:t>
            </a:r>
            <a:br>
              <a:rPr lang="en-US" sz="4800" b="1" dirty="0"/>
            </a:br>
            <a:r>
              <a:rPr lang="en-US" sz="4800" b="1" dirty="0"/>
              <a:t>Things will be more frustrating in a bit!!! </a:t>
            </a:r>
          </a:p>
        </p:txBody>
      </p:sp>
    </p:spTree>
    <p:extLst>
      <p:ext uri="{BB962C8B-B14F-4D97-AF65-F5344CB8AC3E}">
        <p14:creationId xmlns:p14="http://schemas.microsoft.com/office/powerpoint/2010/main" val="2259384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82" y="372360"/>
            <a:ext cx="6446189" cy="1569562"/>
          </a:xfrm>
        </p:spPr>
        <p:txBody>
          <a:bodyPr>
            <a:normAutofit/>
          </a:bodyPr>
          <a:lstStyle/>
          <a:p>
            <a:r>
              <a:rPr dirty="0">
                <a:solidFill>
                  <a:srgbClr val="0070C0"/>
                </a:solidFill>
              </a:rPr>
              <a:t>Step 1: </a:t>
            </a:r>
            <a:br>
              <a:rPr lang="en-US" dirty="0">
                <a:solidFill>
                  <a:srgbClr val="0070C0"/>
                </a:solidFill>
              </a:rPr>
            </a:br>
            <a:r>
              <a:rPr dirty="0">
                <a:solidFill>
                  <a:srgbClr val="0070C0"/>
                </a:solidFill>
              </a:rPr>
              <a:t>Develop a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65" y="1950563"/>
            <a:ext cx="6625297" cy="3332816"/>
          </a:xfrm>
        </p:spPr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Determine course learning objectives</a:t>
            </a:r>
          </a:p>
          <a:p>
            <a:r>
              <a:rPr b="1" dirty="0">
                <a:solidFill>
                  <a:srgbClr val="FF0000"/>
                </a:solidFill>
              </a:rPr>
              <a:t>Plan the course format and structure</a:t>
            </a:r>
          </a:p>
          <a:p>
            <a:r>
              <a:rPr b="1" dirty="0">
                <a:solidFill>
                  <a:srgbClr val="FF0000"/>
                </a:solidFill>
              </a:rPr>
              <a:t>Determine your grading policy</a:t>
            </a:r>
          </a:p>
          <a:p>
            <a:r>
              <a:rPr b="1" dirty="0">
                <a:solidFill>
                  <a:srgbClr val="FF0000"/>
                </a:solidFill>
              </a:rPr>
              <a:t>Construct your syllabus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45" y="259238"/>
            <a:ext cx="7704667" cy="1795805"/>
          </a:xfrm>
        </p:spPr>
        <p:txBody>
          <a:bodyPr>
            <a:normAutofit/>
          </a:bodyPr>
          <a:lstStyle/>
          <a:p>
            <a:r>
              <a:rPr b="1" dirty="0">
                <a:solidFill>
                  <a:srgbClr val="0070C0"/>
                </a:solidFill>
              </a:rPr>
              <a:t>Step 2: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b="1" dirty="0">
                <a:solidFill>
                  <a:srgbClr val="0070C0"/>
                </a:solidFill>
              </a:rPr>
              <a:t>Set Up Your Moodle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308781"/>
            <a:ext cx="7704667" cy="2696852"/>
          </a:xfr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Request your online course space</a:t>
            </a:r>
          </a:p>
          <a:p>
            <a:r>
              <a:rPr dirty="0">
                <a:solidFill>
                  <a:srgbClr val="FF0000"/>
                </a:solidFill>
              </a:rPr>
              <a:t>Consider starting with a course shell</a:t>
            </a:r>
          </a:p>
          <a:p>
            <a:r>
              <a:rPr dirty="0">
                <a:solidFill>
                  <a:srgbClr val="FF0000"/>
                </a:solidFill>
              </a:rPr>
              <a:t>Become familiar with the Moodle interface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07" y="457201"/>
            <a:ext cx="7172053" cy="1362172"/>
          </a:xfrm>
        </p:spPr>
        <p:txBody>
          <a:bodyPr>
            <a:normAutofit/>
          </a:bodyPr>
          <a:lstStyle/>
          <a:p>
            <a:r>
              <a:rPr b="1" dirty="0">
                <a:solidFill>
                  <a:srgbClr val="0070C0"/>
                </a:solidFill>
              </a:rPr>
              <a:t>Step 3: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b="1" dirty="0">
                <a:solidFill>
                  <a:srgbClr val="0070C0"/>
                </a:solidFill>
              </a:rPr>
              <a:t>Create Course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553879"/>
            <a:ext cx="7704667" cy="2244365"/>
          </a:xfrm>
        </p:spPr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Use your plan to organize Moodle</a:t>
            </a:r>
          </a:p>
          <a:p>
            <a:r>
              <a:rPr b="1" dirty="0">
                <a:solidFill>
                  <a:srgbClr val="FF0000"/>
                </a:solidFill>
              </a:rPr>
              <a:t>Add Course Resources section</a:t>
            </a:r>
          </a:p>
          <a:p>
            <a:r>
              <a:rPr b="1" dirty="0">
                <a:solidFill>
                  <a:srgbClr val="FF0000"/>
                </a:solidFill>
              </a:rPr>
              <a:t>Add Start Here section</a:t>
            </a:r>
          </a:p>
          <a:p>
            <a:r>
              <a:rPr b="1" dirty="0">
                <a:solidFill>
                  <a:srgbClr val="FF0000"/>
                </a:solidFill>
              </a:rPr>
              <a:t>Maintain clarity and consistency in module structure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16" y="146117"/>
            <a:ext cx="7704667" cy="1981200"/>
          </a:xfrm>
        </p:spPr>
        <p:txBody>
          <a:bodyPr>
            <a:normAutofit/>
          </a:bodyPr>
          <a:lstStyle/>
          <a:p>
            <a:r>
              <a:rPr b="1" dirty="0">
                <a:solidFill>
                  <a:srgbClr val="0070C0"/>
                </a:solidFill>
              </a:rPr>
              <a:t>Step 4: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b="1" dirty="0">
                <a:solidFill>
                  <a:srgbClr val="0070C0"/>
                </a:solidFill>
              </a:rPr>
              <a:t>Set Up the Gradebook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2451755"/>
          </a:xfrm>
        </p:spPr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Match gradebook setup with syllabus</a:t>
            </a:r>
          </a:p>
          <a:p>
            <a:r>
              <a:rPr b="1" dirty="0">
                <a:solidFill>
                  <a:srgbClr val="FF0000"/>
                </a:solidFill>
              </a:rPr>
              <a:t>Use available resources for setup</a:t>
            </a:r>
          </a:p>
          <a:p>
            <a:r>
              <a:rPr b="1" dirty="0">
                <a:solidFill>
                  <a:srgbClr val="FF0000"/>
                </a:solidFill>
              </a:rPr>
              <a:t>Provide transparency to reduce student stress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372360"/>
            <a:ext cx="6361346" cy="1494147"/>
          </a:xfrm>
        </p:spPr>
        <p:txBody>
          <a:bodyPr>
            <a:normAutofit/>
          </a:bodyPr>
          <a:lstStyle/>
          <a:p>
            <a:r>
              <a:rPr b="1" dirty="0">
                <a:solidFill>
                  <a:srgbClr val="0070C0"/>
                </a:solidFill>
              </a:rPr>
              <a:t>Step 5: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b="1" dirty="0">
                <a:solidFill>
                  <a:srgbClr val="0070C0"/>
                </a:solidFill>
              </a:rPr>
              <a:t>Add Instructional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553878"/>
            <a:ext cx="7704667" cy="1895573"/>
          </a:xfrm>
        </p:spPr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Ensure accessibility for all students</a:t>
            </a:r>
          </a:p>
          <a:p>
            <a:r>
              <a:rPr b="1" dirty="0">
                <a:solidFill>
                  <a:srgbClr val="FF0000"/>
                </a:solidFill>
              </a:rPr>
              <a:t>Add Moodle resources and activities</a:t>
            </a:r>
          </a:p>
          <a:p>
            <a:r>
              <a:rPr b="1" dirty="0">
                <a:solidFill>
                  <a:srgbClr val="FF0000"/>
                </a:solidFill>
              </a:rPr>
              <a:t>Refer to Teaching With Moodle training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6370774" cy="1465867"/>
          </a:xfrm>
        </p:spPr>
        <p:txBody>
          <a:bodyPr>
            <a:normAutofit/>
          </a:bodyPr>
          <a:lstStyle/>
          <a:p>
            <a:r>
              <a:rPr b="1" dirty="0">
                <a:solidFill>
                  <a:srgbClr val="0070C0"/>
                </a:solidFill>
              </a:rPr>
              <a:t>Step 6: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b="1" dirty="0">
                <a:solidFill>
                  <a:srgbClr val="0070C0"/>
                </a:solidFill>
              </a:rPr>
              <a:t>Access 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974" y="2186233"/>
            <a:ext cx="7704667" cy="3332816"/>
          </a:xfrm>
        </p:spPr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Explore instructional tools and workshops</a:t>
            </a:r>
          </a:p>
          <a:p>
            <a:r>
              <a:rPr b="1" dirty="0">
                <a:solidFill>
                  <a:srgbClr val="FF0000"/>
                </a:solidFill>
              </a:rPr>
              <a:t>Read teaching resources articles</a:t>
            </a:r>
          </a:p>
          <a:p>
            <a:r>
              <a:rPr b="1" dirty="0">
                <a:solidFill>
                  <a:srgbClr val="FF0000"/>
                </a:solidFill>
              </a:rPr>
              <a:t>Search Knowledge Base</a:t>
            </a:r>
          </a:p>
          <a:p>
            <a:r>
              <a:rPr b="1" dirty="0">
                <a:solidFill>
                  <a:srgbClr val="FF0000"/>
                </a:solidFill>
              </a:rPr>
              <a:t>Watch YouTube videos</a:t>
            </a:r>
          </a:p>
          <a:p>
            <a:r>
              <a:rPr b="1" dirty="0">
                <a:solidFill>
                  <a:srgbClr val="FF0000"/>
                </a:solidFill>
              </a:rPr>
              <a:t>Ask for help from </a:t>
            </a:r>
            <a:r>
              <a:rPr b="1" dirty="0" err="1">
                <a:solidFill>
                  <a:srgbClr val="FF0000"/>
                </a:solidFill>
              </a:rPr>
              <a:t>LearnTech</a:t>
            </a:r>
            <a:r>
              <a:rPr b="1" dirty="0">
                <a:solidFill>
                  <a:srgbClr val="FF0000"/>
                </a:solidFill>
              </a:rPr>
              <a:t> Help Desk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81" y="0"/>
            <a:ext cx="5099030" cy="17525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Need more Help?</a:t>
            </a:r>
          </a:p>
        </p:txBody>
      </p:sp>
      <p:pic>
        <p:nvPicPr>
          <p:cNvPr id="7" name="Graphic 6" descr="Call center">
            <a:extLst>
              <a:ext uri="{FF2B5EF4-FFF2-40B4-BE49-F238E27FC236}">
                <a16:creationId xmlns:a16="http://schemas.microsoft.com/office/drawing/2014/main" id="{862EF11B-2360-D33C-B5C7-DCBC7FF1C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9116" y="2782494"/>
            <a:ext cx="2969408" cy="296940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252" y="3126161"/>
            <a:ext cx="4115015" cy="2282073"/>
          </a:xfrm>
        </p:spPr>
        <p:txBody>
          <a:bodyPr anchor="t">
            <a:normAutofit/>
          </a:bodyPr>
          <a:lstStyle/>
          <a:p>
            <a:r>
              <a:rPr b="1" dirty="0">
                <a:solidFill>
                  <a:srgbClr val="FF0000"/>
                </a:solidFill>
              </a:rPr>
              <a:t>Contact Help Desk </a:t>
            </a:r>
            <a:r>
              <a:rPr lang="en-US" b="1" dirty="0">
                <a:solidFill>
                  <a:srgbClr val="FF0000"/>
                </a:solidFill>
              </a:rPr>
              <a:t>@ UOI </a:t>
            </a:r>
            <a:r>
              <a:rPr b="1" dirty="0">
                <a:solidFill>
                  <a:srgbClr val="FF0000"/>
                </a:solidFill>
              </a:rPr>
              <a:t>for assistance with instructional technology or course design questions.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59138C-74A1-445B-848C-3608AE871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FD7409-66D7-4C9C-B528-E79EB64A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5592" y="0"/>
            <a:ext cx="3761187" cy="6862763"/>
            <a:chOff x="2928938" y="-4763"/>
            <a:chExt cx="5014912" cy="686276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7990EF0-5F6F-4FE3-AA65-8968AF2DF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78F7598-94C7-46E9-8B2A-CB44A0F2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99D2CBB1-072D-4875-B7D7-CADB0ABF3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58F600B4-EE22-4BA5-A764-9D80C335C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E8DAD02-2B30-48A9-ACE0-2E9193091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8F76B12-142C-41AF-B239-F414ABCFA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5F4217-4021-45A0-812B-398F9A7A9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696" y="667808"/>
            <a:ext cx="8170607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22EE2-69A9-3BA5-2E82-761CD6D31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76" y="1261872"/>
            <a:ext cx="2359152" cy="4334256"/>
          </a:xfrm>
        </p:spPr>
        <p:txBody>
          <a:bodyPr>
            <a:normAutofit/>
          </a:bodyPr>
          <a:lstStyle/>
          <a:p>
            <a:pPr algn="r"/>
            <a:r>
              <a:rPr lang="en-US" sz="3100" b="1" dirty="0"/>
              <a:t>Worth mentioning VLEs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6F4EBC-E415-40E4-A8BA-BA66F0B63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5C66E-C0FA-A398-4352-13D4B252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041" y="1261873"/>
            <a:ext cx="4838095" cy="444942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Teaching-resources@NC-Univ</a:t>
            </a:r>
            <a:r>
              <a:rPr lang="en-US" b="1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Helsinki-Fi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27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817</TotalTime>
  <Words>235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Parallax</vt:lpstr>
      <vt:lpstr>Course Creation Guide An Introduction</vt:lpstr>
      <vt:lpstr>Step 1:  Develop a Plan</vt:lpstr>
      <vt:lpstr>Step 2:  Set Up Your Moodle Course</vt:lpstr>
      <vt:lpstr>Step 3:  Create Course Modules</vt:lpstr>
      <vt:lpstr>Step 4:  Set Up the Gradebook</vt:lpstr>
      <vt:lpstr>Step 5:  Add Instructional Content</vt:lpstr>
      <vt:lpstr>Step 6:  Access Additional Resources</vt:lpstr>
      <vt:lpstr>Need more Help?</vt:lpstr>
      <vt:lpstr>Worth mentioning VLEs</vt:lpstr>
      <vt:lpstr>I really appreciated your patience so far….  Things will be more frustrating in a bit!!!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Evangelos Evangelou</dc:creator>
  <cp:keywords/>
  <dc:description>generated using python-pptx</dc:description>
  <cp:lastModifiedBy>ΕΥΑΓΓΕΛΟΣ ΕΥΑΓΓΕΛΟΥ</cp:lastModifiedBy>
  <cp:revision>7</cp:revision>
  <dcterms:created xsi:type="dcterms:W3CDTF">2013-01-27T09:14:16Z</dcterms:created>
  <dcterms:modified xsi:type="dcterms:W3CDTF">2025-06-16T22:36:14Z</dcterms:modified>
  <cp:category/>
</cp:coreProperties>
</file>