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60" r:id="rId2"/>
    <p:sldId id="264" r:id="rId3"/>
    <p:sldId id="269" r:id="rId4"/>
    <p:sldId id="283" r:id="rId5"/>
    <p:sldId id="284" r:id="rId6"/>
    <p:sldId id="285" r:id="rId7"/>
    <p:sldId id="257" r:id="rId8"/>
    <p:sldId id="258" r:id="rId9"/>
    <p:sldId id="280" r:id="rId10"/>
    <p:sldId id="286" r:id="rId11"/>
    <p:sldId id="261" r:id="rId12"/>
    <p:sldId id="263" r:id="rId13"/>
    <p:sldId id="287" r:id="rId14"/>
    <p:sldId id="281"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262"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4FC"/>
    <a:srgbClr val="3E2E7B"/>
    <a:srgbClr val="362165"/>
    <a:srgbClr val="603BB6"/>
    <a:srgbClr val="F7F7F7"/>
    <a:srgbClr val="0E0E51"/>
    <a:srgbClr val="1E1847"/>
    <a:srgbClr val="B49ED2"/>
    <a:srgbClr val="9784BB"/>
    <a:srgbClr val="765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varScale="1">
        <p:scale>
          <a:sx n="40" d="100"/>
          <a:sy n="40" d="100"/>
        </p:scale>
        <p:origin x="144" y="1008"/>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4C225-F937-4915-88B7-E3D5A3FBFEE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82605103-127B-4C44-8C87-86D0F1A1EE2F}">
      <dgm:prSet phldrT="[Текст]"/>
      <dgm:spPr/>
      <dgm:t>
        <a:bodyPr/>
        <a:lstStyle/>
        <a:p>
          <a:r>
            <a:rPr lang="en-US" b="1" dirty="0" err="1">
              <a:latin typeface="Arial" panose="020B0604020202020204" pitchFamily="34" charset="0"/>
              <a:cs typeface="Arial" panose="020B0604020202020204" pitchFamily="34" charset="0"/>
            </a:rPr>
            <a:t>Impreso</a:t>
          </a:r>
          <a:endParaRPr lang="ru-RU" b="1" dirty="0">
            <a:latin typeface="Arial" panose="020B0604020202020204" pitchFamily="34" charset="0"/>
            <a:cs typeface="Arial" panose="020B0604020202020204" pitchFamily="34" charset="0"/>
          </a:endParaRPr>
        </a:p>
      </dgm:t>
    </dgm:pt>
    <dgm:pt modelId="{5A6595A3-F4A4-4A4A-9240-77CB4341DF5A}" type="parTrans" cxnId="{FF94E893-856E-4672-8DE5-0E967CC7774E}">
      <dgm:prSet/>
      <dgm:spPr/>
      <dgm:t>
        <a:bodyPr/>
        <a:lstStyle/>
        <a:p>
          <a:endParaRPr lang="ru-RU"/>
        </a:p>
      </dgm:t>
    </dgm:pt>
    <dgm:pt modelId="{63BA6FF9-9D08-47D0-A754-E925E998BD7D}" type="sibTrans" cxnId="{FF94E893-856E-4672-8DE5-0E967CC7774E}">
      <dgm:prSet/>
      <dgm:spPr/>
      <dgm:t>
        <a:bodyPr/>
        <a:lstStyle/>
        <a:p>
          <a:endParaRPr lang="ru-RU"/>
        </a:p>
      </dgm:t>
    </dgm:pt>
    <dgm:pt modelId="{260BE635-4541-4282-BE12-42481C3A07FC}">
      <dgm:prSet phldrT="[Текст]"/>
      <dgm:spPr/>
      <dgm:t>
        <a:bodyPr/>
        <a:lstStyle/>
        <a:p>
          <a:r>
            <a:rPr lang="en-US" dirty="0">
              <a:latin typeface="Arial" panose="020B0604020202020204" pitchFamily="34" charset="0"/>
              <a:cs typeface="Arial" panose="020B0604020202020204" pitchFamily="34" charset="0"/>
            </a:rPr>
            <a:t>Libros de </a:t>
          </a:r>
          <a:r>
            <a:rPr lang="en-US" dirty="0" err="1">
              <a:latin typeface="Arial" panose="020B0604020202020204" pitchFamily="34" charset="0"/>
              <a:cs typeface="Arial" panose="020B0604020202020204" pitchFamily="34" charset="0"/>
            </a:rPr>
            <a:t>texto</a:t>
          </a:r>
          <a:endParaRPr lang="ru-RU" dirty="0">
            <a:latin typeface="Arial" panose="020B0604020202020204" pitchFamily="34" charset="0"/>
            <a:cs typeface="Arial" panose="020B0604020202020204" pitchFamily="34" charset="0"/>
          </a:endParaRPr>
        </a:p>
      </dgm:t>
    </dgm:pt>
    <dgm:pt modelId="{74FBBE9D-5C9D-4B69-9762-49BE608CD2F4}" type="parTrans" cxnId="{B410960F-84A4-4487-AC80-998F3FC20A17}">
      <dgm:prSet/>
      <dgm:spPr/>
      <dgm:t>
        <a:bodyPr/>
        <a:lstStyle/>
        <a:p>
          <a:endParaRPr lang="ru-RU"/>
        </a:p>
      </dgm:t>
    </dgm:pt>
    <dgm:pt modelId="{2C670694-94DB-4DEB-B2FA-7AF574C3A74F}" type="sibTrans" cxnId="{B410960F-84A4-4487-AC80-998F3FC20A17}">
      <dgm:prSet/>
      <dgm:spPr/>
      <dgm:t>
        <a:bodyPr/>
        <a:lstStyle/>
        <a:p>
          <a:endParaRPr lang="ru-RU"/>
        </a:p>
      </dgm:t>
    </dgm:pt>
    <dgm:pt modelId="{9A22D5D3-47E2-4857-A0C9-8099BEEB2C3B}">
      <dgm:prSet phldrT="[Текст]"/>
      <dgm:spPr/>
      <dgm:t>
        <a:bodyPr/>
        <a:lstStyle/>
        <a:p>
          <a:r>
            <a:rPr lang="en-US" dirty="0">
              <a:latin typeface="Arial" panose="020B0604020202020204" pitchFamily="34" charset="0"/>
              <a:cs typeface="Arial" panose="020B0604020202020204" pitchFamily="34" charset="0"/>
            </a:rPr>
            <a:t>Guias de </a:t>
          </a:r>
          <a:r>
            <a:rPr lang="en-US" dirty="0" err="1">
              <a:latin typeface="Arial" panose="020B0604020202020204" pitchFamily="34" charset="0"/>
              <a:cs typeface="Arial" panose="020B0604020202020204" pitchFamily="34" charset="0"/>
            </a:rPr>
            <a:t>estudio</a:t>
          </a:r>
          <a:endParaRPr lang="ru-RU" dirty="0">
            <a:latin typeface="Arial" panose="020B0604020202020204" pitchFamily="34" charset="0"/>
            <a:cs typeface="Arial" panose="020B0604020202020204" pitchFamily="34" charset="0"/>
          </a:endParaRPr>
        </a:p>
      </dgm:t>
    </dgm:pt>
    <dgm:pt modelId="{17E249C6-E250-4735-8490-51161B1C3C75}" type="parTrans" cxnId="{D509D890-77F8-4737-97B1-E7DB4278F789}">
      <dgm:prSet/>
      <dgm:spPr/>
      <dgm:t>
        <a:bodyPr/>
        <a:lstStyle/>
        <a:p>
          <a:endParaRPr lang="ru-RU"/>
        </a:p>
      </dgm:t>
    </dgm:pt>
    <dgm:pt modelId="{8BAC242B-E2B4-4A2A-88AE-E5996EC3AD41}" type="sibTrans" cxnId="{D509D890-77F8-4737-97B1-E7DB4278F789}">
      <dgm:prSet/>
      <dgm:spPr/>
      <dgm:t>
        <a:bodyPr/>
        <a:lstStyle/>
        <a:p>
          <a:endParaRPr lang="ru-RU"/>
        </a:p>
      </dgm:t>
    </dgm:pt>
    <dgm:pt modelId="{AE853A54-0ECB-45DE-886D-825FE51C5F94}">
      <dgm:prSet phldrT="[Текст]"/>
      <dgm:spPr/>
      <dgm:t>
        <a:bodyPr/>
        <a:lstStyle/>
        <a:p>
          <a:r>
            <a:rPr lang="en-US" b="1" dirty="0">
              <a:latin typeface="Arial" panose="020B0604020202020204" pitchFamily="34" charset="0"/>
              <a:cs typeface="Arial" panose="020B0604020202020204" pitchFamily="34" charset="0"/>
            </a:rPr>
            <a:t>Voz/Audio</a:t>
          </a:r>
          <a:endParaRPr lang="ru-RU" b="1" dirty="0">
            <a:latin typeface="Arial" panose="020B0604020202020204" pitchFamily="34" charset="0"/>
            <a:cs typeface="Arial" panose="020B0604020202020204" pitchFamily="34" charset="0"/>
          </a:endParaRPr>
        </a:p>
      </dgm:t>
    </dgm:pt>
    <dgm:pt modelId="{90639667-EAB7-453D-A2CF-5DEBF4C5D6A2}" type="parTrans" cxnId="{077AEBB4-F567-4DDC-B705-3C96D4AFAA88}">
      <dgm:prSet/>
      <dgm:spPr/>
      <dgm:t>
        <a:bodyPr/>
        <a:lstStyle/>
        <a:p>
          <a:endParaRPr lang="ru-RU"/>
        </a:p>
      </dgm:t>
    </dgm:pt>
    <dgm:pt modelId="{ED854B5A-3F8C-4E26-9B92-0F025F379DD7}" type="sibTrans" cxnId="{077AEBB4-F567-4DDC-B705-3C96D4AFAA88}">
      <dgm:prSet/>
      <dgm:spPr/>
      <dgm:t>
        <a:bodyPr/>
        <a:lstStyle/>
        <a:p>
          <a:endParaRPr lang="ru-RU"/>
        </a:p>
      </dgm:t>
    </dgm:pt>
    <dgm:pt modelId="{9BD3DB7B-53BE-491C-A0BC-68E848104EDB}">
      <dgm:prSet phldrT="[Текст]"/>
      <dgm:spPr/>
      <dgm:t>
        <a:bodyPr/>
        <a:lstStyle/>
        <a:p>
          <a:r>
            <a:rPr lang="en-US" dirty="0">
              <a:latin typeface="Arial" panose="020B0604020202020204" pitchFamily="34" charset="0"/>
              <a:cs typeface="Arial" panose="020B0604020202020204" pitchFamily="34" charset="0"/>
            </a:rPr>
            <a:t>Correo de </a:t>
          </a:r>
          <a:r>
            <a:rPr lang="en-US" dirty="0" err="1">
              <a:latin typeface="Arial" panose="020B0604020202020204" pitchFamily="34" charset="0"/>
              <a:cs typeface="Arial" panose="020B0604020202020204" pitchFamily="34" charset="0"/>
            </a:rPr>
            <a:t>voz</a:t>
          </a:r>
          <a:endParaRPr lang="ru-RU" dirty="0">
            <a:latin typeface="Arial" panose="020B0604020202020204" pitchFamily="34" charset="0"/>
            <a:cs typeface="Arial" panose="020B0604020202020204" pitchFamily="34" charset="0"/>
          </a:endParaRPr>
        </a:p>
      </dgm:t>
    </dgm:pt>
    <dgm:pt modelId="{9EB38E4A-46E0-4203-A6B0-D924A09447F7}" type="parTrans" cxnId="{AA308421-4306-47E8-9392-6D29ECE17863}">
      <dgm:prSet/>
      <dgm:spPr/>
      <dgm:t>
        <a:bodyPr/>
        <a:lstStyle/>
        <a:p>
          <a:endParaRPr lang="ru-RU"/>
        </a:p>
      </dgm:t>
    </dgm:pt>
    <dgm:pt modelId="{A3B238B3-E409-4477-AC36-3E082C89D635}" type="sibTrans" cxnId="{AA308421-4306-47E8-9392-6D29ECE17863}">
      <dgm:prSet/>
      <dgm:spPr/>
      <dgm:t>
        <a:bodyPr/>
        <a:lstStyle/>
        <a:p>
          <a:endParaRPr lang="ru-RU"/>
        </a:p>
      </dgm:t>
    </dgm:pt>
    <dgm:pt modelId="{E9AFC65C-EC02-4C17-9824-482F19885E71}">
      <dgm:prSet phldrT="[Текст]"/>
      <dgm:spPr/>
      <dgm:t>
        <a:bodyPr/>
        <a:lstStyle/>
        <a:p>
          <a:r>
            <a:rPr lang="en-US" dirty="0" err="1">
              <a:latin typeface="Arial" panose="020B0604020202020204" pitchFamily="34" charset="0"/>
              <a:cs typeface="Arial" panose="020B0604020202020204" pitchFamily="34" charset="0"/>
            </a:rPr>
            <a:t>Audioconferencias</a:t>
          </a:r>
          <a:endParaRPr lang="ru-RU" dirty="0">
            <a:latin typeface="Arial" panose="020B0604020202020204" pitchFamily="34" charset="0"/>
            <a:cs typeface="Arial" panose="020B0604020202020204" pitchFamily="34" charset="0"/>
          </a:endParaRPr>
        </a:p>
      </dgm:t>
    </dgm:pt>
    <dgm:pt modelId="{4EF096B0-7D1B-44DD-826A-49D501B93595}" type="parTrans" cxnId="{04751037-B753-4467-B46D-61816F53864F}">
      <dgm:prSet/>
      <dgm:spPr/>
      <dgm:t>
        <a:bodyPr/>
        <a:lstStyle/>
        <a:p>
          <a:endParaRPr lang="ru-RU"/>
        </a:p>
      </dgm:t>
    </dgm:pt>
    <dgm:pt modelId="{2B905E9B-435B-44D1-8A0F-2F0AB8D8714D}" type="sibTrans" cxnId="{04751037-B753-4467-B46D-61816F53864F}">
      <dgm:prSet/>
      <dgm:spPr/>
      <dgm:t>
        <a:bodyPr/>
        <a:lstStyle/>
        <a:p>
          <a:endParaRPr lang="ru-RU"/>
        </a:p>
      </dgm:t>
    </dgm:pt>
    <dgm:pt modelId="{96EA0B2C-9594-4A78-A9AD-3962FEC1C33C}">
      <dgm:prSet phldrT="[Текст]"/>
      <dgm:spPr/>
      <dgm:t>
        <a:bodyPr/>
        <a:lstStyle/>
        <a:p>
          <a:r>
            <a:rPr lang="en-US" b="1" dirty="0" err="1">
              <a:latin typeface="Arial" panose="020B0604020202020204" pitchFamily="34" charset="0"/>
              <a:cs typeface="Arial" panose="020B0604020202020204" pitchFamily="34" charset="0"/>
            </a:rPr>
            <a:t>Computador</a:t>
          </a:r>
          <a:endParaRPr lang="ru-RU" b="1" dirty="0">
            <a:latin typeface="Arial" panose="020B0604020202020204" pitchFamily="34" charset="0"/>
            <a:cs typeface="Arial" panose="020B0604020202020204" pitchFamily="34" charset="0"/>
          </a:endParaRPr>
        </a:p>
      </dgm:t>
    </dgm:pt>
    <dgm:pt modelId="{9895F6F6-3226-492F-AC60-D4D37162E93B}" type="parTrans" cxnId="{5B77EC52-0BC9-4071-80EB-5647EF403C09}">
      <dgm:prSet/>
      <dgm:spPr/>
      <dgm:t>
        <a:bodyPr/>
        <a:lstStyle/>
        <a:p>
          <a:endParaRPr lang="ru-RU"/>
        </a:p>
      </dgm:t>
    </dgm:pt>
    <dgm:pt modelId="{1A11D6DE-BF0F-4059-ADF3-61DFB22B3D48}" type="sibTrans" cxnId="{5B77EC52-0BC9-4071-80EB-5647EF403C09}">
      <dgm:prSet/>
      <dgm:spPr/>
      <dgm:t>
        <a:bodyPr/>
        <a:lstStyle/>
        <a:p>
          <a:endParaRPr lang="ru-RU"/>
        </a:p>
      </dgm:t>
    </dgm:pt>
    <dgm:pt modelId="{0DCE0E0E-2D0B-49D6-BF1F-C61FF4848D84}">
      <dgm:prSet phldrT="[Текст]"/>
      <dgm:spPr/>
      <dgm:t>
        <a:bodyPr/>
        <a:lstStyle/>
        <a:p>
          <a:r>
            <a:rPr lang="en-US" dirty="0">
              <a:latin typeface="Arial" panose="020B0604020202020204" pitchFamily="34" charset="0"/>
              <a:cs typeface="Arial" panose="020B0604020202020204" pitchFamily="34" charset="0"/>
            </a:rPr>
            <a:t>Correo </a:t>
          </a:r>
          <a:r>
            <a:rPr lang="en-US" dirty="0" err="1">
              <a:latin typeface="Arial" panose="020B0604020202020204" pitchFamily="34" charset="0"/>
              <a:cs typeface="Arial" panose="020B0604020202020204" pitchFamily="34" charset="0"/>
            </a:rPr>
            <a:t>electronico</a:t>
          </a:r>
          <a:endParaRPr lang="ru-RU" dirty="0">
            <a:latin typeface="Arial" panose="020B0604020202020204" pitchFamily="34" charset="0"/>
            <a:cs typeface="Arial" panose="020B0604020202020204" pitchFamily="34" charset="0"/>
          </a:endParaRPr>
        </a:p>
      </dgm:t>
    </dgm:pt>
    <dgm:pt modelId="{7A5D0384-3259-439D-9C02-4BE697D40427}" type="parTrans" cxnId="{19588835-8E6D-4BC8-BB2D-F087E61D77E2}">
      <dgm:prSet/>
      <dgm:spPr/>
      <dgm:t>
        <a:bodyPr/>
        <a:lstStyle/>
        <a:p>
          <a:endParaRPr lang="ru-RU"/>
        </a:p>
      </dgm:t>
    </dgm:pt>
    <dgm:pt modelId="{9F556954-EF9F-45DC-8278-D246C98EAE24}" type="sibTrans" cxnId="{19588835-8E6D-4BC8-BB2D-F087E61D77E2}">
      <dgm:prSet/>
      <dgm:spPr/>
      <dgm:t>
        <a:bodyPr/>
        <a:lstStyle/>
        <a:p>
          <a:endParaRPr lang="ru-RU"/>
        </a:p>
      </dgm:t>
    </dgm:pt>
    <dgm:pt modelId="{130F7839-A0E6-474B-8C90-F364358EB31C}">
      <dgm:prSet phldrT="[Текст]"/>
      <dgm:spPr/>
      <dgm:t>
        <a:bodyPr/>
        <a:lstStyle/>
        <a:p>
          <a:r>
            <a:rPr lang="en-US" dirty="0">
              <a:latin typeface="Arial" panose="020B0604020202020204" pitchFamily="34" charset="0"/>
              <a:cs typeface="Arial" panose="020B0604020202020204" pitchFamily="34" charset="0"/>
            </a:rPr>
            <a:t>Chats</a:t>
          </a:r>
          <a:endParaRPr lang="ru-RU" dirty="0">
            <a:latin typeface="Arial" panose="020B0604020202020204" pitchFamily="34" charset="0"/>
            <a:cs typeface="Arial" panose="020B0604020202020204" pitchFamily="34" charset="0"/>
          </a:endParaRPr>
        </a:p>
      </dgm:t>
    </dgm:pt>
    <dgm:pt modelId="{A87098FD-0FA9-451C-A982-68CD47C6D6C5}" type="parTrans" cxnId="{18F24BDA-2E48-4341-A056-72DE2FA1932C}">
      <dgm:prSet/>
      <dgm:spPr/>
      <dgm:t>
        <a:bodyPr/>
        <a:lstStyle/>
        <a:p>
          <a:endParaRPr lang="ru-RU"/>
        </a:p>
      </dgm:t>
    </dgm:pt>
    <dgm:pt modelId="{4CBEFA4F-C2B1-4188-9440-044F30DD095E}" type="sibTrans" cxnId="{18F24BDA-2E48-4341-A056-72DE2FA1932C}">
      <dgm:prSet/>
      <dgm:spPr/>
      <dgm:t>
        <a:bodyPr/>
        <a:lstStyle/>
        <a:p>
          <a:endParaRPr lang="ru-RU"/>
        </a:p>
      </dgm:t>
    </dgm:pt>
    <dgm:pt modelId="{714C1423-973C-436A-8A0D-7A1F7ED849BA}">
      <dgm:prSet phldrT="[Текст]"/>
      <dgm:spPr/>
      <dgm:t>
        <a:bodyPr/>
        <a:lstStyle/>
        <a:p>
          <a:r>
            <a:rPr lang="en-US" dirty="0" err="1">
              <a:latin typeface="Arial" panose="020B0604020202020204" pitchFamily="34" charset="0"/>
              <a:cs typeface="Arial" panose="020B0604020202020204" pitchFamily="34" charset="0"/>
            </a:rPr>
            <a:t>Telefonos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inteligentes</a:t>
          </a:r>
          <a:endParaRPr lang="ru-RU" dirty="0">
            <a:latin typeface="Arial" panose="020B0604020202020204" pitchFamily="34" charset="0"/>
            <a:cs typeface="Arial" panose="020B0604020202020204" pitchFamily="34" charset="0"/>
          </a:endParaRPr>
        </a:p>
      </dgm:t>
    </dgm:pt>
    <dgm:pt modelId="{7BF5E990-4466-4299-8F21-30CCD86C3F9F}" type="parTrans" cxnId="{5A435090-8C7B-43A4-9E3F-FF06122BA16C}">
      <dgm:prSet/>
      <dgm:spPr/>
      <dgm:t>
        <a:bodyPr/>
        <a:lstStyle/>
        <a:p>
          <a:endParaRPr lang="ru-RU"/>
        </a:p>
      </dgm:t>
    </dgm:pt>
    <dgm:pt modelId="{7C928BF1-5483-446E-A2C8-A4005FDA4692}" type="sibTrans" cxnId="{5A435090-8C7B-43A4-9E3F-FF06122BA16C}">
      <dgm:prSet/>
      <dgm:spPr/>
      <dgm:t>
        <a:bodyPr/>
        <a:lstStyle/>
        <a:p>
          <a:endParaRPr lang="ru-RU"/>
        </a:p>
      </dgm:t>
    </dgm:pt>
    <dgm:pt modelId="{4707044A-C4B9-4A05-BA03-29D2E7C7E608}">
      <dgm:prSet phldrT="[Текст]"/>
      <dgm:spPr/>
      <dgm:t>
        <a:bodyPr/>
        <a:lstStyle/>
        <a:p>
          <a:r>
            <a:rPr lang="en-US" b="1" dirty="0">
              <a:latin typeface="Arial" panose="020B0604020202020204" pitchFamily="34" charset="0"/>
              <a:cs typeface="Arial" panose="020B0604020202020204" pitchFamily="34" charset="0"/>
            </a:rPr>
            <a:t>Video</a:t>
          </a:r>
          <a:endParaRPr lang="ru-RU" b="1" dirty="0">
            <a:latin typeface="Arial" panose="020B0604020202020204" pitchFamily="34" charset="0"/>
            <a:cs typeface="Arial" panose="020B0604020202020204" pitchFamily="34" charset="0"/>
          </a:endParaRPr>
        </a:p>
      </dgm:t>
    </dgm:pt>
    <dgm:pt modelId="{A7C110F9-6650-4718-9154-BB88960A10F7}" type="parTrans" cxnId="{3614470D-C98F-4730-951A-AD49112291CC}">
      <dgm:prSet/>
      <dgm:spPr/>
      <dgm:t>
        <a:bodyPr/>
        <a:lstStyle/>
        <a:p>
          <a:endParaRPr lang="ru-RU"/>
        </a:p>
      </dgm:t>
    </dgm:pt>
    <dgm:pt modelId="{ADD92347-C907-46FE-BA29-E236A637278D}" type="sibTrans" cxnId="{3614470D-C98F-4730-951A-AD49112291CC}">
      <dgm:prSet/>
      <dgm:spPr/>
      <dgm:t>
        <a:bodyPr/>
        <a:lstStyle/>
        <a:p>
          <a:endParaRPr lang="ru-RU"/>
        </a:p>
      </dgm:t>
    </dgm:pt>
    <dgm:pt modelId="{2033B205-043A-42F5-A3F8-37B88E1ECC47}">
      <dgm:prSet phldrT="[Текст]"/>
      <dgm:spPr/>
      <dgm:t>
        <a:bodyPr/>
        <a:lstStyle/>
        <a:p>
          <a:r>
            <a:rPr lang="en-US" dirty="0">
              <a:latin typeface="Arial" panose="020B0604020202020204" pitchFamily="34" charset="0"/>
              <a:cs typeface="Arial" panose="020B0604020202020204" pitchFamily="34" charset="0"/>
            </a:rPr>
            <a:t>Fax</a:t>
          </a:r>
          <a:endParaRPr lang="ru-RU" dirty="0">
            <a:latin typeface="Arial" panose="020B0604020202020204" pitchFamily="34" charset="0"/>
            <a:cs typeface="Arial" panose="020B0604020202020204" pitchFamily="34" charset="0"/>
          </a:endParaRPr>
        </a:p>
      </dgm:t>
    </dgm:pt>
    <dgm:pt modelId="{6F4FA518-75A1-4B4D-AB9D-D2DB7EC6B220}" type="parTrans" cxnId="{2535F793-1AB6-46D5-B822-AFEE53755954}">
      <dgm:prSet/>
      <dgm:spPr/>
      <dgm:t>
        <a:bodyPr/>
        <a:lstStyle/>
        <a:p>
          <a:endParaRPr lang="ru-RU"/>
        </a:p>
      </dgm:t>
    </dgm:pt>
    <dgm:pt modelId="{E7E257BF-F1CC-4504-9670-589A94F302C0}" type="sibTrans" cxnId="{2535F793-1AB6-46D5-B822-AFEE53755954}">
      <dgm:prSet/>
      <dgm:spPr/>
      <dgm:t>
        <a:bodyPr/>
        <a:lstStyle/>
        <a:p>
          <a:endParaRPr lang="ru-RU"/>
        </a:p>
      </dgm:t>
    </dgm:pt>
    <dgm:pt modelId="{757C52DC-7ADA-41F7-AB6B-A4C24112E7F6}">
      <dgm:prSet phldrT="[Текст]"/>
      <dgm:spPr/>
      <dgm:t>
        <a:bodyPr/>
        <a:lstStyle/>
        <a:p>
          <a:r>
            <a:rPr lang="en-US" dirty="0">
              <a:latin typeface="Arial" panose="020B0604020202020204" pitchFamily="34" charset="0"/>
              <a:cs typeface="Arial" panose="020B0604020202020204" pitchFamily="34" charset="0"/>
            </a:rPr>
            <a:t>Radio</a:t>
          </a:r>
          <a:endParaRPr lang="ru-RU" dirty="0">
            <a:latin typeface="Arial" panose="020B0604020202020204" pitchFamily="34" charset="0"/>
            <a:cs typeface="Arial" panose="020B0604020202020204" pitchFamily="34" charset="0"/>
          </a:endParaRPr>
        </a:p>
      </dgm:t>
    </dgm:pt>
    <dgm:pt modelId="{14362FD4-078D-4095-9F81-2BC8C09C4ABA}" type="parTrans" cxnId="{385312B0-78BA-4BE2-970A-5E3479082AC9}">
      <dgm:prSet/>
      <dgm:spPr/>
      <dgm:t>
        <a:bodyPr/>
        <a:lstStyle/>
        <a:p>
          <a:endParaRPr lang="ru-RU"/>
        </a:p>
      </dgm:t>
    </dgm:pt>
    <dgm:pt modelId="{2CFC94C8-F123-40A5-A23F-CFB2B4735AE2}" type="sibTrans" cxnId="{385312B0-78BA-4BE2-970A-5E3479082AC9}">
      <dgm:prSet/>
      <dgm:spPr/>
      <dgm:t>
        <a:bodyPr/>
        <a:lstStyle/>
        <a:p>
          <a:endParaRPr lang="ru-RU"/>
        </a:p>
      </dgm:t>
    </dgm:pt>
    <dgm:pt modelId="{C1305F71-95F9-4D6D-9B37-8C5C79F11230}">
      <dgm:prSet/>
      <dgm:spPr/>
      <dgm:t>
        <a:bodyPr/>
        <a:lstStyle/>
        <a:p>
          <a:r>
            <a:rPr lang="en-US" dirty="0" err="1">
              <a:latin typeface="Arial" panose="020B0604020202020204" pitchFamily="34" charset="0"/>
              <a:cs typeface="Arial" panose="020B0604020202020204" pitchFamily="34" charset="0"/>
            </a:rPr>
            <a:t>Videoconferencias</a:t>
          </a:r>
          <a:endParaRPr lang="ru-RU" dirty="0">
            <a:latin typeface="Arial" panose="020B0604020202020204" pitchFamily="34" charset="0"/>
            <a:cs typeface="Arial" panose="020B0604020202020204" pitchFamily="34" charset="0"/>
          </a:endParaRPr>
        </a:p>
      </dgm:t>
    </dgm:pt>
    <dgm:pt modelId="{8ACB478E-67DD-4DCF-B6B6-3A47496567ED}" type="parTrans" cxnId="{8C4B9C95-AEE5-433D-B35F-CD968FC8D765}">
      <dgm:prSet/>
      <dgm:spPr/>
      <dgm:t>
        <a:bodyPr/>
        <a:lstStyle/>
        <a:p>
          <a:endParaRPr lang="ru-RU"/>
        </a:p>
      </dgm:t>
    </dgm:pt>
    <dgm:pt modelId="{2C798191-E2FE-4214-8417-A5A81F2D56E8}" type="sibTrans" cxnId="{8C4B9C95-AEE5-433D-B35F-CD968FC8D765}">
      <dgm:prSet/>
      <dgm:spPr/>
      <dgm:t>
        <a:bodyPr/>
        <a:lstStyle/>
        <a:p>
          <a:endParaRPr lang="ru-RU"/>
        </a:p>
      </dgm:t>
    </dgm:pt>
    <dgm:pt modelId="{1B1F14BB-AED9-430B-8A73-F53F24FD3C32}">
      <dgm:prSet/>
      <dgm:spPr/>
      <dgm:t>
        <a:bodyPr/>
        <a:lstStyle/>
        <a:p>
          <a:r>
            <a:rPr lang="en-AU" dirty="0" err="1">
              <a:latin typeface="Arial" panose="020B0604020202020204" pitchFamily="34" charset="0"/>
              <a:cs typeface="Arial" panose="020B0604020202020204" pitchFamily="34" charset="0"/>
            </a:rPr>
            <a:t>Transmision</a:t>
          </a:r>
          <a:r>
            <a:rPr lang="en-AU" dirty="0">
              <a:latin typeface="Arial" panose="020B0604020202020204" pitchFamily="34" charset="0"/>
              <a:cs typeface="Arial" panose="020B0604020202020204" pitchFamily="34" charset="0"/>
            </a:rPr>
            <a:t> via </a:t>
          </a:r>
          <a:r>
            <a:rPr lang="en-AU" dirty="0" err="1">
              <a:latin typeface="Arial" panose="020B0604020202020204" pitchFamily="34" charset="0"/>
              <a:cs typeface="Arial" panose="020B0604020202020204" pitchFamily="34" charset="0"/>
            </a:rPr>
            <a:t>satelite</a:t>
          </a:r>
          <a:endParaRPr lang="ru-RU" dirty="0">
            <a:latin typeface="Arial" panose="020B0604020202020204" pitchFamily="34" charset="0"/>
            <a:cs typeface="Arial" panose="020B0604020202020204" pitchFamily="34" charset="0"/>
          </a:endParaRPr>
        </a:p>
      </dgm:t>
    </dgm:pt>
    <dgm:pt modelId="{1C95B430-D7EB-4CC1-AD82-758819C68C07}" type="parTrans" cxnId="{6472A8E0-B6F8-454C-B41A-183FD988A3F2}">
      <dgm:prSet/>
      <dgm:spPr/>
      <dgm:t>
        <a:bodyPr/>
        <a:lstStyle/>
        <a:p>
          <a:endParaRPr lang="ru-RU"/>
        </a:p>
      </dgm:t>
    </dgm:pt>
    <dgm:pt modelId="{FD44A1F2-01DF-4472-8AF4-4733B4D3D655}" type="sibTrans" cxnId="{6472A8E0-B6F8-454C-B41A-183FD988A3F2}">
      <dgm:prSet/>
      <dgm:spPr/>
      <dgm:t>
        <a:bodyPr/>
        <a:lstStyle/>
        <a:p>
          <a:endParaRPr lang="ru-RU"/>
        </a:p>
      </dgm:t>
    </dgm:pt>
    <dgm:pt modelId="{0BFCF70E-10AC-4EBC-BFCA-9F5F6551C82D}" type="pres">
      <dgm:prSet presAssocID="{4B44C225-F937-4915-88B7-E3D5A3FBFEE6}" presName="Name0" presStyleCnt="0">
        <dgm:presLayoutVars>
          <dgm:dir/>
          <dgm:animLvl val="lvl"/>
          <dgm:resizeHandles val="exact"/>
        </dgm:presLayoutVars>
      </dgm:prSet>
      <dgm:spPr/>
    </dgm:pt>
    <dgm:pt modelId="{7A6D79B8-3231-4C9E-827B-BA667E6AD63D}" type="pres">
      <dgm:prSet presAssocID="{82605103-127B-4C44-8C87-86D0F1A1EE2F}" presName="composite" presStyleCnt="0"/>
      <dgm:spPr/>
    </dgm:pt>
    <dgm:pt modelId="{E87185DB-85A0-4346-B3D2-EA897BD85A23}" type="pres">
      <dgm:prSet presAssocID="{82605103-127B-4C44-8C87-86D0F1A1EE2F}" presName="parTx" presStyleLbl="alignNode1" presStyleIdx="0" presStyleCnt="4" custLinFactNeighborX="902" custLinFactNeighborY="1990">
        <dgm:presLayoutVars>
          <dgm:chMax val="0"/>
          <dgm:chPref val="0"/>
          <dgm:bulletEnabled val="1"/>
        </dgm:presLayoutVars>
      </dgm:prSet>
      <dgm:spPr/>
    </dgm:pt>
    <dgm:pt modelId="{E60031F1-B2B6-4672-ABA5-3DB16CE83092}" type="pres">
      <dgm:prSet presAssocID="{82605103-127B-4C44-8C87-86D0F1A1EE2F}" presName="desTx" presStyleLbl="alignAccFollowNode1" presStyleIdx="0" presStyleCnt="4" custLinFactNeighborX="1335">
        <dgm:presLayoutVars>
          <dgm:bulletEnabled val="1"/>
        </dgm:presLayoutVars>
      </dgm:prSet>
      <dgm:spPr/>
    </dgm:pt>
    <dgm:pt modelId="{EE045AE9-3BC6-49BE-AA53-3CDA634D0ED5}" type="pres">
      <dgm:prSet presAssocID="{63BA6FF9-9D08-47D0-A754-E925E998BD7D}" presName="space" presStyleCnt="0"/>
      <dgm:spPr/>
    </dgm:pt>
    <dgm:pt modelId="{11B1FEF9-782F-4BD9-AA1B-838A8908EFFF}" type="pres">
      <dgm:prSet presAssocID="{AE853A54-0ECB-45DE-886D-825FE51C5F94}" presName="composite" presStyleCnt="0"/>
      <dgm:spPr/>
    </dgm:pt>
    <dgm:pt modelId="{869A9AF0-4A5A-42CE-B5FA-11E29F107F66}" type="pres">
      <dgm:prSet presAssocID="{AE853A54-0ECB-45DE-886D-825FE51C5F94}" presName="parTx" presStyleLbl="alignNode1" presStyleIdx="1" presStyleCnt="4">
        <dgm:presLayoutVars>
          <dgm:chMax val="0"/>
          <dgm:chPref val="0"/>
          <dgm:bulletEnabled val="1"/>
        </dgm:presLayoutVars>
      </dgm:prSet>
      <dgm:spPr/>
    </dgm:pt>
    <dgm:pt modelId="{583CEC47-1457-42B9-BC88-B3E36E6969E8}" type="pres">
      <dgm:prSet presAssocID="{AE853A54-0ECB-45DE-886D-825FE51C5F94}" presName="desTx" presStyleLbl="alignAccFollowNode1" presStyleIdx="1" presStyleCnt="4">
        <dgm:presLayoutVars>
          <dgm:bulletEnabled val="1"/>
        </dgm:presLayoutVars>
      </dgm:prSet>
      <dgm:spPr/>
    </dgm:pt>
    <dgm:pt modelId="{8A32B15B-2A40-4AA6-B41E-3A87CD92B84C}" type="pres">
      <dgm:prSet presAssocID="{ED854B5A-3F8C-4E26-9B92-0F025F379DD7}" presName="space" presStyleCnt="0"/>
      <dgm:spPr/>
    </dgm:pt>
    <dgm:pt modelId="{696FBD4B-13B3-4BBF-BD1A-0839A105A16A}" type="pres">
      <dgm:prSet presAssocID="{96EA0B2C-9594-4A78-A9AD-3962FEC1C33C}" presName="composite" presStyleCnt="0"/>
      <dgm:spPr/>
    </dgm:pt>
    <dgm:pt modelId="{6A9E35C5-4CCC-42D8-97BC-B40148C9E5B6}" type="pres">
      <dgm:prSet presAssocID="{96EA0B2C-9594-4A78-A9AD-3962FEC1C33C}" presName="parTx" presStyleLbl="alignNode1" presStyleIdx="2" presStyleCnt="4">
        <dgm:presLayoutVars>
          <dgm:chMax val="0"/>
          <dgm:chPref val="0"/>
          <dgm:bulletEnabled val="1"/>
        </dgm:presLayoutVars>
      </dgm:prSet>
      <dgm:spPr/>
    </dgm:pt>
    <dgm:pt modelId="{A483C7D8-3B51-4184-8FE4-554CB40D4B30}" type="pres">
      <dgm:prSet presAssocID="{96EA0B2C-9594-4A78-A9AD-3962FEC1C33C}" presName="desTx" presStyleLbl="alignAccFollowNode1" presStyleIdx="2" presStyleCnt="4">
        <dgm:presLayoutVars>
          <dgm:bulletEnabled val="1"/>
        </dgm:presLayoutVars>
      </dgm:prSet>
      <dgm:spPr/>
    </dgm:pt>
    <dgm:pt modelId="{D7486473-2E61-48C0-ACC2-93C4CFF309F8}" type="pres">
      <dgm:prSet presAssocID="{1A11D6DE-BF0F-4059-ADF3-61DFB22B3D48}" presName="space" presStyleCnt="0"/>
      <dgm:spPr/>
    </dgm:pt>
    <dgm:pt modelId="{09DFC2E0-E675-45AB-B1C3-C7D07F3C3B72}" type="pres">
      <dgm:prSet presAssocID="{4707044A-C4B9-4A05-BA03-29D2E7C7E608}" presName="composite" presStyleCnt="0"/>
      <dgm:spPr/>
    </dgm:pt>
    <dgm:pt modelId="{FCA2F956-DC2B-47E0-A4B6-D801C5E3EDCF}" type="pres">
      <dgm:prSet presAssocID="{4707044A-C4B9-4A05-BA03-29D2E7C7E608}" presName="parTx" presStyleLbl="alignNode1" presStyleIdx="3" presStyleCnt="4">
        <dgm:presLayoutVars>
          <dgm:chMax val="0"/>
          <dgm:chPref val="0"/>
          <dgm:bulletEnabled val="1"/>
        </dgm:presLayoutVars>
      </dgm:prSet>
      <dgm:spPr/>
    </dgm:pt>
    <dgm:pt modelId="{7098C15B-5F2B-475C-9474-200CB049EACF}" type="pres">
      <dgm:prSet presAssocID="{4707044A-C4B9-4A05-BA03-29D2E7C7E608}" presName="desTx" presStyleLbl="alignAccFollowNode1" presStyleIdx="3" presStyleCnt="4">
        <dgm:presLayoutVars>
          <dgm:bulletEnabled val="1"/>
        </dgm:presLayoutVars>
      </dgm:prSet>
      <dgm:spPr/>
    </dgm:pt>
  </dgm:ptLst>
  <dgm:cxnLst>
    <dgm:cxn modelId="{EDFFBC01-B6A2-4309-ADBC-6AF5FC414A8C}" type="presOf" srcId="{96EA0B2C-9594-4A78-A9AD-3962FEC1C33C}" destId="{6A9E35C5-4CCC-42D8-97BC-B40148C9E5B6}" srcOrd="0" destOrd="0" presId="urn:microsoft.com/office/officeart/2005/8/layout/hList1"/>
    <dgm:cxn modelId="{3614470D-C98F-4730-951A-AD49112291CC}" srcId="{4B44C225-F937-4915-88B7-E3D5A3FBFEE6}" destId="{4707044A-C4B9-4A05-BA03-29D2E7C7E608}" srcOrd="3" destOrd="0" parTransId="{A7C110F9-6650-4718-9154-BB88960A10F7}" sibTransId="{ADD92347-C907-46FE-BA29-E236A637278D}"/>
    <dgm:cxn modelId="{B410960F-84A4-4487-AC80-998F3FC20A17}" srcId="{82605103-127B-4C44-8C87-86D0F1A1EE2F}" destId="{260BE635-4541-4282-BE12-42481C3A07FC}" srcOrd="0" destOrd="0" parTransId="{74FBBE9D-5C9D-4B69-9762-49BE608CD2F4}" sibTransId="{2C670694-94DB-4DEB-B2FA-7AF574C3A74F}"/>
    <dgm:cxn modelId="{AA308421-4306-47E8-9392-6D29ECE17863}" srcId="{AE853A54-0ECB-45DE-886D-825FE51C5F94}" destId="{9BD3DB7B-53BE-491C-A0BC-68E848104EDB}" srcOrd="0" destOrd="0" parTransId="{9EB38E4A-46E0-4203-A6B0-D924A09447F7}" sibTransId="{A3B238B3-E409-4477-AC36-3E082C89D635}"/>
    <dgm:cxn modelId="{17A8E22C-E3FF-4046-9B1B-71B89E2EAA48}" type="presOf" srcId="{4707044A-C4B9-4A05-BA03-29D2E7C7E608}" destId="{FCA2F956-DC2B-47E0-A4B6-D801C5E3EDCF}" srcOrd="0" destOrd="0" presId="urn:microsoft.com/office/officeart/2005/8/layout/hList1"/>
    <dgm:cxn modelId="{19588835-8E6D-4BC8-BB2D-F087E61D77E2}" srcId="{96EA0B2C-9594-4A78-A9AD-3962FEC1C33C}" destId="{0DCE0E0E-2D0B-49D6-BF1F-C61FF4848D84}" srcOrd="0" destOrd="0" parTransId="{7A5D0384-3259-439D-9C02-4BE697D40427}" sibTransId="{9F556954-EF9F-45DC-8278-D246C98EAE24}"/>
    <dgm:cxn modelId="{04751037-B753-4467-B46D-61816F53864F}" srcId="{AE853A54-0ECB-45DE-886D-825FE51C5F94}" destId="{E9AFC65C-EC02-4C17-9824-482F19885E71}" srcOrd="1" destOrd="0" parTransId="{4EF096B0-7D1B-44DD-826A-49D501B93595}" sibTransId="{2B905E9B-435B-44D1-8A0F-2F0AB8D8714D}"/>
    <dgm:cxn modelId="{E14CC23E-4935-4049-9A25-B2AD8BE6BFB9}" type="presOf" srcId="{0DCE0E0E-2D0B-49D6-BF1F-C61FF4848D84}" destId="{A483C7D8-3B51-4184-8FE4-554CB40D4B30}" srcOrd="0" destOrd="0" presId="urn:microsoft.com/office/officeart/2005/8/layout/hList1"/>
    <dgm:cxn modelId="{586C7C46-B691-4E58-AA0E-F3D110C4E81F}" type="presOf" srcId="{130F7839-A0E6-474B-8C90-F364358EB31C}" destId="{A483C7D8-3B51-4184-8FE4-554CB40D4B30}" srcOrd="0" destOrd="1" presId="urn:microsoft.com/office/officeart/2005/8/layout/hList1"/>
    <dgm:cxn modelId="{9FC50149-5C35-40FD-ADC8-C8ACEF7CAA3E}" type="presOf" srcId="{82605103-127B-4C44-8C87-86D0F1A1EE2F}" destId="{E87185DB-85A0-4346-B3D2-EA897BD85A23}" srcOrd="0" destOrd="0" presId="urn:microsoft.com/office/officeart/2005/8/layout/hList1"/>
    <dgm:cxn modelId="{5B77EC52-0BC9-4071-80EB-5647EF403C09}" srcId="{4B44C225-F937-4915-88B7-E3D5A3FBFEE6}" destId="{96EA0B2C-9594-4A78-A9AD-3962FEC1C33C}" srcOrd="2" destOrd="0" parTransId="{9895F6F6-3226-492F-AC60-D4D37162E93B}" sibTransId="{1A11D6DE-BF0F-4059-ADF3-61DFB22B3D48}"/>
    <dgm:cxn modelId="{2A57F672-D3B8-45C3-8863-C1B7D531155E}" type="presOf" srcId="{4B44C225-F937-4915-88B7-E3D5A3FBFEE6}" destId="{0BFCF70E-10AC-4EBC-BFCA-9F5F6551C82D}" srcOrd="0" destOrd="0" presId="urn:microsoft.com/office/officeart/2005/8/layout/hList1"/>
    <dgm:cxn modelId="{E48A9376-A16B-4C34-B701-AB2BB557F198}" type="presOf" srcId="{714C1423-973C-436A-8A0D-7A1F7ED849BA}" destId="{A483C7D8-3B51-4184-8FE4-554CB40D4B30}" srcOrd="0" destOrd="2" presId="urn:microsoft.com/office/officeart/2005/8/layout/hList1"/>
    <dgm:cxn modelId="{CDBB227B-5C08-4C43-9BB2-E1293C0D5821}" type="presOf" srcId="{C1305F71-95F9-4D6D-9B37-8C5C79F11230}" destId="{7098C15B-5F2B-475C-9474-200CB049EACF}" srcOrd="0" destOrd="0" presId="urn:microsoft.com/office/officeart/2005/8/layout/hList1"/>
    <dgm:cxn modelId="{9CF80785-82DA-4A22-AD3E-12290A15E673}" type="presOf" srcId="{1B1F14BB-AED9-430B-8A73-F53F24FD3C32}" destId="{7098C15B-5F2B-475C-9474-200CB049EACF}" srcOrd="0" destOrd="1" presId="urn:microsoft.com/office/officeart/2005/8/layout/hList1"/>
    <dgm:cxn modelId="{A1AFB28A-C0A7-4195-ADCA-E87F89E6EFA5}" type="presOf" srcId="{9A22D5D3-47E2-4857-A0C9-8099BEEB2C3B}" destId="{E60031F1-B2B6-4672-ABA5-3DB16CE83092}" srcOrd="0" destOrd="1" presId="urn:microsoft.com/office/officeart/2005/8/layout/hList1"/>
    <dgm:cxn modelId="{5A435090-8C7B-43A4-9E3F-FF06122BA16C}" srcId="{96EA0B2C-9594-4A78-A9AD-3962FEC1C33C}" destId="{714C1423-973C-436A-8A0D-7A1F7ED849BA}" srcOrd="2" destOrd="0" parTransId="{7BF5E990-4466-4299-8F21-30CCD86C3F9F}" sibTransId="{7C928BF1-5483-446E-A2C8-A4005FDA4692}"/>
    <dgm:cxn modelId="{D509D890-77F8-4737-97B1-E7DB4278F789}" srcId="{82605103-127B-4C44-8C87-86D0F1A1EE2F}" destId="{9A22D5D3-47E2-4857-A0C9-8099BEEB2C3B}" srcOrd="1" destOrd="0" parTransId="{17E249C6-E250-4735-8490-51161B1C3C75}" sibTransId="{8BAC242B-E2B4-4A2A-88AE-E5996EC3AD41}"/>
    <dgm:cxn modelId="{FF94E893-856E-4672-8DE5-0E967CC7774E}" srcId="{4B44C225-F937-4915-88B7-E3D5A3FBFEE6}" destId="{82605103-127B-4C44-8C87-86D0F1A1EE2F}" srcOrd="0" destOrd="0" parTransId="{5A6595A3-F4A4-4A4A-9240-77CB4341DF5A}" sibTransId="{63BA6FF9-9D08-47D0-A754-E925E998BD7D}"/>
    <dgm:cxn modelId="{2535F793-1AB6-46D5-B822-AFEE53755954}" srcId="{82605103-127B-4C44-8C87-86D0F1A1EE2F}" destId="{2033B205-043A-42F5-A3F8-37B88E1ECC47}" srcOrd="2" destOrd="0" parTransId="{6F4FA518-75A1-4B4D-AB9D-D2DB7EC6B220}" sibTransId="{E7E257BF-F1CC-4504-9670-589A94F302C0}"/>
    <dgm:cxn modelId="{8C4B9C95-AEE5-433D-B35F-CD968FC8D765}" srcId="{4707044A-C4B9-4A05-BA03-29D2E7C7E608}" destId="{C1305F71-95F9-4D6D-9B37-8C5C79F11230}" srcOrd="0" destOrd="0" parTransId="{8ACB478E-67DD-4DCF-B6B6-3A47496567ED}" sibTransId="{2C798191-E2FE-4214-8417-A5A81F2D56E8}"/>
    <dgm:cxn modelId="{EA38189C-4CB6-46A0-ACD7-C26676E96256}" type="presOf" srcId="{E9AFC65C-EC02-4C17-9824-482F19885E71}" destId="{583CEC47-1457-42B9-BC88-B3E36E6969E8}" srcOrd="0" destOrd="1" presId="urn:microsoft.com/office/officeart/2005/8/layout/hList1"/>
    <dgm:cxn modelId="{20407AA3-1AED-4A62-8088-83C875EB3907}" type="presOf" srcId="{AE853A54-0ECB-45DE-886D-825FE51C5F94}" destId="{869A9AF0-4A5A-42CE-B5FA-11E29F107F66}" srcOrd="0" destOrd="0" presId="urn:microsoft.com/office/officeart/2005/8/layout/hList1"/>
    <dgm:cxn modelId="{385312B0-78BA-4BE2-970A-5E3479082AC9}" srcId="{AE853A54-0ECB-45DE-886D-825FE51C5F94}" destId="{757C52DC-7ADA-41F7-AB6B-A4C24112E7F6}" srcOrd="2" destOrd="0" parTransId="{14362FD4-078D-4095-9F81-2BC8C09C4ABA}" sibTransId="{2CFC94C8-F123-40A5-A23F-CFB2B4735AE2}"/>
    <dgm:cxn modelId="{077AEBB4-F567-4DDC-B705-3C96D4AFAA88}" srcId="{4B44C225-F937-4915-88B7-E3D5A3FBFEE6}" destId="{AE853A54-0ECB-45DE-886D-825FE51C5F94}" srcOrd="1" destOrd="0" parTransId="{90639667-EAB7-453D-A2CF-5DEBF4C5D6A2}" sibTransId="{ED854B5A-3F8C-4E26-9B92-0F025F379DD7}"/>
    <dgm:cxn modelId="{81E655B9-9DB5-49E5-B049-25BC66AF2A5F}" type="presOf" srcId="{9BD3DB7B-53BE-491C-A0BC-68E848104EDB}" destId="{583CEC47-1457-42B9-BC88-B3E36E6969E8}" srcOrd="0" destOrd="0" presId="urn:microsoft.com/office/officeart/2005/8/layout/hList1"/>
    <dgm:cxn modelId="{6A9AF0C3-5F5F-4C9E-99F8-B3A9E485CC84}" type="presOf" srcId="{2033B205-043A-42F5-A3F8-37B88E1ECC47}" destId="{E60031F1-B2B6-4672-ABA5-3DB16CE83092}" srcOrd="0" destOrd="2" presId="urn:microsoft.com/office/officeart/2005/8/layout/hList1"/>
    <dgm:cxn modelId="{43125DCC-A2C2-4F7E-B495-A4F9176E985A}" type="presOf" srcId="{260BE635-4541-4282-BE12-42481C3A07FC}" destId="{E60031F1-B2B6-4672-ABA5-3DB16CE83092}" srcOrd="0" destOrd="0" presId="urn:microsoft.com/office/officeart/2005/8/layout/hList1"/>
    <dgm:cxn modelId="{18F24BDA-2E48-4341-A056-72DE2FA1932C}" srcId="{96EA0B2C-9594-4A78-A9AD-3962FEC1C33C}" destId="{130F7839-A0E6-474B-8C90-F364358EB31C}" srcOrd="1" destOrd="0" parTransId="{A87098FD-0FA9-451C-A982-68CD47C6D6C5}" sibTransId="{4CBEFA4F-C2B1-4188-9440-044F30DD095E}"/>
    <dgm:cxn modelId="{6472A8E0-B6F8-454C-B41A-183FD988A3F2}" srcId="{4707044A-C4B9-4A05-BA03-29D2E7C7E608}" destId="{1B1F14BB-AED9-430B-8A73-F53F24FD3C32}" srcOrd="1" destOrd="0" parTransId="{1C95B430-D7EB-4CC1-AD82-758819C68C07}" sibTransId="{FD44A1F2-01DF-4472-8AF4-4733B4D3D655}"/>
    <dgm:cxn modelId="{7A00ACE2-C01B-4FF5-B4B0-FE7D399238D9}" type="presOf" srcId="{757C52DC-7ADA-41F7-AB6B-A4C24112E7F6}" destId="{583CEC47-1457-42B9-BC88-B3E36E6969E8}" srcOrd="0" destOrd="2" presId="urn:microsoft.com/office/officeart/2005/8/layout/hList1"/>
    <dgm:cxn modelId="{774843E2-C804-4DE6-88D9-2A0865B0EB48}" type="presParOf" srcId="{0BFCF70E-10AC-4EBC-BFCA-9F5F6551C82D}" destId="{7A6D79B8-3231-4C9E-827B-BA667E6AD63D}" srcOrd="0" destOrd="0" presId="urn:microsoft.com/office/officeart/2005/8/layout/hList1"/>
    <dgm:cxn modelId="{AB9A6E78-154B-4F1C-B26B-1AEDF73BAAA9}" type="presParOf" srcId="{7A6D79B8-3231-4C9E-827B-BA667E6AD63D}" destId="{E87185DB-85A0-4346-B3D2-EA897BD85A23}" srcOrd="0" destOrd="0" presId="urn:microsoft.com/office/officeart/2005/8/layout/hList1"/>
    <dgm:cxn modelId="{2837AB11-0A31-443E-8AEB-B2A8EA6958FD}" type="presParOf" srcId="{7A6D79B8-3231-4C9E-827B-BA667E6AD63D}" destId="{E60031F1-B2B6-4672-ABA5-3DB16CE83092}" srcOrd="1" destOrd="0" presId="urn:microsoft.com/office/officeart/2005/8/layout/hList1"/>
    <dgm:cxn modelId="{BD4BF242-BBF6-49AC-AC49-37CF1CCAFA52}" type="presParOf" srcId="{0BFCF70E-10AC-4EBC-BFCA-9F5F6551C82D}" destId="{EE045AE9-3BC6-49BE-AA53-3CDA634D0ED5}" srcOrd="1" destOrd="0" presId="urn:microsoft.com/office/officeart/2005/8/layout/hList1"/>
    <dgm:cxn modelId="{5F3DAD8B-B9C8-40B5-8801-CDD948B2FEA8}" type="presParOf" srcId="{0BFCF70E-10AC-4EBC-BFCA-9F5F6551C82D}" destId="{11B1FEF9-782F-4BD9-AA1B-838A8908EFFF}" srcOrd="2" destOrd="0" presId="urn:microsoft.com/office/officeart/2005/8/layout/hList1"/>
    <dgm:cxn modelId="{02DC3E39-D028-449B-97FB-41AD37EF995C}" type="presParOf" srcId="{11B1FEF9-782F-4BD9-AA1B-838A8908EFFF}" destId="{869A9AF0-4A5A-42CE-B5FA-11E29F107F66}" srcOrd="0" destOrd="0" presId="urn:microsoft.com/office/officeart/2005/8/layout/hList1"/>
    <dgm:cxn modelId="{D6631C1B-4CDE-427C-8B05-530E54D2ED9D}" type="presParOf" srcId="{11B1FEF9-782F-4BD9-AA1B-838A8908EFFF}" destId="{583CEC47-1457-42B9-BC88-B3E36E6969E8}" srcOrd="1" destOrd="0" presId="urn:microsoft.com/office/officeart/2005/8/layout/hList1"/>
    <dgm:cxn modelId="{D1CC9946-DCDD-4120-905D-FA62560E35FA}" type="presParOf" srcId="{0BFCF70E-10AC-4EBC-BFCA-9F5F6551C82D}" destId="{8A32B15B-2A40-4AA6-B41E-3A87CD92B84C}" srcOrd="3" destOrd="0" presId="urn:microsoft.com/office/officeart/2005/8/layout/hList1"/>
    <dgm:cxn modelId="{C0F64D6C-175C-4BE5-B854-49F307631581}" type="presParOf" srcId="{0BFCF70E-10AC-4EBC-BFCA-9F5F6551C82D}" destId="{696FBD4B-13B3-4BBF-BD1A-0839A105A16A}" srcOrd="4" destOrd="0" presId="urn:microsoft.com/office/officeart/2005/8/layout/hList1"/>
    <dgm:cxn modelId="{A9E62007-CB0E-4D40-BEA9-D0A5E667E796}" type="presParOf" srcId="{696FBD4B-13B3-4BBF-BD1A-0839A105A16A}" destId="{6A9E35C5-4CCC-42D8-97BC-B40148C9E5B6}" srcOrd="0" destOrd="0" presId="urn:microsoft.com/office/officeart/2005/8/layout/hList1"/>
    <dgm:cxn modelId="{64EC3D42-151D-43D5-B8C2-F8668427E51F}" type="presParOf" srcId="{696FBD4B-13B3-4BBF-BD1A-0839A105A16A}" destId="{A483C7D8-3B51-4184-8FE4-554CB40D4B30}" srcOrd="1" destOrd="0" presId="urn:microsoft.com/office/officeart/2005/8/layout/hList1"/>
    <dgm:cxn modelId="{66C69CA3-B4A7-4D0E-97D4-8E33293D1361}" type="presParOf" srcId="{0BFCF70E-10AC-4EBC-BFCA-9F5F6551C82D}" destId="{D7486473-2E61-48C0-ACC2-93C4CFF309F8}" srcOrd="5" destOrd="0" presId="urn:microsoft.com/office/officeart/2005/8/layout/hList1"/>
    <dgm:cxn modelId="{7CCD7CA8-D079-4995-82BF-DEE761397E34}" type="presParOf" srcId="{0BFCF70E-10AC-4EBC-BFCA-9F5F6551C82D}" destId="{09DFC2E0-E675-45AB-B1C3-C7D07F3C3B72}" srcOrd="6" destOrd="0" presId="urn:microsoft.com/office/officeart/2005/8/layout/hList1"/>
    <dgm:cxn modelId="{0F59A724-D316-41F5-87AD-4821757900C5}" type="presParOf" srcId="{09DFC2E0-E675-45AB-B1C3-C7D07F3C3B72}" destId="{FCA2F956-DC2B-47E0-A4B6-D801C5E3EDCF}" srcOrd="0" destOrd="0" presId="urn:microsoft.com/office/officeart/2005/8/layout/hList1"/>
    <dgm:cxn modelId="{E57BCA2D-8BA0-4E2B-960E-E29FB1E3A13D}" type="presParOf" srcId="{09DFC2E0-E675-45AB-B1C3-C7D07F3C3B72}" destId="{7098C15B-5F2B-475C-9474-200CB049EAC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185DB-85A0-4346-B3D2-EA897BD85A23}">
      <dsp:nvSpPr>
        <dsp:cNvPr id="0" name=""/>
        <dsp:cNvSpPr/>
      </dsp:nvSpPr>
      <dsp:spPr>
        <a:xfrm>
          <a:off x="38095" y="1415389"/>
          <a:ext cx="3565959"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Arial" panose="020B0604020202020204" pitchFamily="34" charset="0"/>
              <a:cs typeface="Arial" panose="020B0604020202020204" pitchFamily="34" charset="0"/>
            </a:rPr>
            <a:t>Impreso</a:t>
          </a:r>
          <a:endParaRPr lang="ru-RU" sz="2800" b="1" kern="1200" dirty="0">
            <a:latin typeface="Arial" panose="020B0604020202020204" pitchFamily="34" charset="0"/>
            <a:cs typeface="Arial" panose="020B0604020202020204" pitchFamily="34" charset="0"/>
          </a:endParaRPr>
        </a:p>
      </dsp:txBody>
      <dsp:txXfrm>
        <a:off x="38095" y="1415389"/>
        <a:ext cx="3565959" cy="806400"/>
      </dsp:txXfrm>
    </dsp:sp>
    <dsp:sp modelId="{E60031F1-B2B6-4672-ABA5-3DB16CE83092}">
      <dsp:nvSpPr>
        <dsp:cNvPr id="0" name=""/>
        <dsp:cNvSpPr/>
      </dsp:nvSpPr>
      <dsp:spPr>
        <a:xfrm>
          <a:off x="53535" y="2205742"/>
          <a:ext cx="3565959" cy="2017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Libros de </a:t>
          </a:r>
          <a:r>
            <a:rPr lang="en-US" sz="2800" kern="1200" dirty="0" err="1">
              <a:latin typeface="Arial" panose="020B0604020202020204" pitchFamily="34" charset="0"/>
              <a:cs typeface="Arial" panose="020B0604020202020204" pitchFamily="34" charset="0"/>
            </a:rPr>
            <a:t>texto</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Guias de </a:t>
          </a:r>
          <a:r>
            <a:rPr lang="en-US" sz="2800" kern="1200" dirty="0" err="1">
              <a:latin typeface="Arial" panose="020B0604020202020204" pitchFamily="34" charset="0"/>
              <a:cs typeface="Arial" panose="020B0604020202020204" pitchFamily="34" charset="0"/>
            </a:rPr>
            <a:t>estudio</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Fax</a:t>
          </a:r>
          <a:endParaRPr lang="ru-RU" sz="2800" kern="1200" dirty="0">
            <a:latin typeface="Arial" panose="020B0604020202020204" pitchFamily="34" charset="0"/>
            <a:cs typeface="Arial" panose="020B0604020202020204" pitchFamily="34" charset="0"/>
          </a:endParaRPr>
        </a:p>
      </dsp:txBody>
      <dsp:txXfrm>
        <a:off x="53535" y="2205742"/>
        <a:ext cx="3565959" cy="2017575"/>
      </dsp:txXfrm>
    </dsp:sp>
    <dsp:sp modelId="{869A9AF0-4A5A-42CE-B5FA-11E29F107F66}">
      <dsp:nvSpPr>
        <dsp:cNvPr id="0" name=""/>
        <dsp:cNvSpPr/>
      </dsp:nvSpPr>
      <dsp:spPr>
        <a:xfrm>
          <a:off x="4071123" y="1399342"/>
          <a:ext cx="3565959"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Voz/Audio</a:t>
          </a:r>
          <a:endParaRPr lang="ru-RU" sz="2800" b="1" kern="1200" dirty="0">
            <a:latin typeface="Arial" panose="020B0604020202020204" pitchFamily="34" charset="0"/>
            <a:cs typeface="Arial" panose="020B0604020202020204" pitchFamily="34" charset="0"/>
          </a:endParaRPr>
        </a:p>
      </dsp:txBody>
      <dsp:txXfrm>
        <a:off x="4071123" y="1399342"/>
        <a:ext cx="3565959" cy="806400"/>
      </dsp:txXfrm>
    </dsp:sp>
    <dsp:sp modelId="{583CEC47-1457-42B9-BC88-B3E36E6969E8}">
      <dsp:nvSpPr>
        <dsp:cNvPr id="0" name=""/>
        <dsp:cNvSpPr/>
      </dsp:nvSpPr>
      <dsp:spPr>
        <a:xfrm>
          <a:off x="4071123" y="2205742"/>
          <a:ext cx="3565959" cy="2017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Correo de </a:t>
          </a:r>
          <a:r>
            <a:rPr lang="en-US" sz="2800" kern="1200" dirty="0" err="1">
              <a:latin typeface="Arial" panose="020B0604020202020204" pitchFamily="34" charset="0"/>
              <a:cs typeface="Arial" panose="020B0604020202020204" pitchFamily="34" charset="0"/>
            </a:rPr>
            <a:t>voz</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dirty="0" err="1">
              <a:latin typeface="Arial" panose="020B0604020202020204" pitchFamily="34" charset="0"/>
              <a:cs typeface="Arial" panose="020B0604020202020204" pitchFamily="34" charset="0"/>
            </a:rPr>
            <a:t>Audioconferencias</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Radio</a:t>
          </a:r>
          <a:endParaRPr lang="ru-RU" sz="2800" kern="1200" dirty="0">
            <a:latin typeface="Arial" panose="020B0604020202020204" pitchFamily="34" charset="0"/>
            <a:cs typeface="Arial" panose="020B0604020202020204" pitchFamily="34" charset="0"/>
          </a:endParaRPr>
        </a:p>
      </dsp:txBody>
      <dsp:txXfrm>
        <a:off x="4071123" y="2205742"/>
        <a:ext cx="3565959" cy="2017575"/>
      </dsp:txXfrm>
    </dsp:sp>
    <dsp:sp modelId="{6A9E35C5-4CCC-42D8-97BC-B40148C9E5B6}">
      <dsp:nvSpPr>
        <dsp:cNvPr id="0" name=""/>
        <dsp:cNvSpPr/>
      </dsp:nvSpPr>
      <dsp:spPr>
        <a:xfrm>
          <a:off x="8136317" y="1399342"/>
          <a:ext cx="3565959"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Arial" panose="020B0604020202020204" pitchFamily="34" charset="0"/>
              <a:cs typeface="Arial" panose="020B0604020202020204" pitchFamily="34" charset="0"/>
            </a:rPr>
            <a:t>Computador</a:t>
          </a:r>
          <a:endParaRPr lang="ru-RU" sz="2800" b="1" kern="1200" dirty="0">
            <a:latin typeface="Arial" panose="020B0604020202020204" pitchFamily="34" charset="0"/>
            <a:cs typeface="Arial" panose="020B0604020202020204" pitchFamily="34" charset="0"/>
          </a:endParaRPr>
        </a:p>
      </dsp:txBody>
      <dsp:txXfrm>
        <a:off x="8136317" y="1399342"/>
        <a:ext cx="3565959" cy="806400"/>
      </dsp:txXfrm>
    </dsp:sp>
    <dsp:sp modelId="{A483C7D8-3B51-4184-8FE4-554CB40D4B30}">
      <dsp:nvSpPr>
        <dsp:cNvPr id="0" name=""/>
        <dsp:cNvSpPr/>
      </dsp:nvSpPr>
      <dsp:spPr>
        <a:xfrm>
          <a:off x="8136317" y="2205742"/>
          <a:ext cx="3565959" cy="2017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Correo </a:t>
          </a:r>
          <a:r>
            <a:rPr lang="en-US" sz="2800" kern="1200" dirty="0" err="1">
              <a:latin typeface="Arial" panose="020B0604020202020204" pitchFamily="34" charset="0"/>
              <a:cs typeface="Arial" panose="020B0604020202020204" pitchFamily="34" charset="0"/>
            </a:rPr>
            <a:t>electronico</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Chats</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dirty="0" err="1">
              <a:latin typeface="Arial" panose="020B0604020202020204" pitchFamily="34" charset="0"/>
              <a:cs typeface="Arial" panose="020B0604020202020204" pitchFamily="34" charset="0"/>
            </a:rPr>
            <a:t>Telefonos</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inteligentes</a:t>
          </a:r>
          <a:endParaRPr lang="ru-RU" sz="2800" kern="1200" dirty="0">
            <a:latin typeface="Arial" panose="020B0604020202020204" pitchFamily="34" charset="0"/>
            <a:cs typeface="Arial" panose="020B0604020202020204" pitchFamily="34" charset="0"/>
          </a:endParaRPr>
        </a:p>
      </dsp:txBody>
      <dsp:txXfrm>
        <a:off x="8136317" y="2205742"/>
        <a:ext cx="3565959" cy="2017575"/>
      </dsp:txXfrm>
    </dsp:sp>
    <dsp:sp modelId="{FCA2F956-DC2B-47E0-A4B6-D801C5E3EDCF}">
      <dsp:nvSpPr>
        <dsp:cNvPr id="0" name=""/>
        <dsp:cNvSpPr/>
      </dsp:nvSpPr>
      <dsp:spPr>
        <a:xfrm>
          <a:off x="12201510" y="1399342"/>
          <a:ext cx="3565959"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Video</a:t>
          </a:r>
          <a:endParaRPr lang="ru-RU" sz="2800" b="1" kern="1200" dirty="0">
            <a:latin typeface="Arial" panose="020B0604020202020204" pitchFamily="34" charset="0"/>
            <a:cs typeface="Arial" panose="020B0604020202020204" pitchFamily="34" charset="0"/>
          </a:endParaRPr>
        </a:p>
      </dsp:txBody>
      <dsp:txXfrm>
        <a:off x="12201510" y="1399342"/>
        <a:ext cx="3565959" cy="806400"/>
      </dsp:txXfrm>
    </dsp:sp>
    <dsp:sp modelId="{7098C15B-5F2B-475C-9474-200CB049EACF}">
      <dsp:nvSpPr>
        <dsp:cNvPr id="0" name=""/>
        <dsp:cNvSpPr/>
      </dsp:nvSpPr>
      <dsp:spPr>
        <a:xfrm>
          <a:off x="12201510" y="2205742"/>
          <a:ext cx="3565959" cy="2017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err="1">
              <a:latin typeface="Arial" panose="020B0604020202020204" pitchFamily="34" charset="0"/>
              <a:cs typeface="Arial" panose="020B0604020202020204" pitchFamily="34" charset="0"/>
            </a:rPr>
            <a:t>Videoconferencias</a:t>
          </a:r>
          <a:endParaRPr lang="ru-RU"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AU" sz="2800" kern="1200" dirty="0" err="1">
              <a:latin typeface="Arial" panose="020B0604020202020204" pitchFamily="34" charset="0"/>
              <a:cs typeface="Arial" panose="020B0604020202020204" pitchFamily="34" charset="0"/>
            </a:rPr>
            <a:t>Transmision</a:t>
          </a:r>
          <a:r>
            <a:rPr lang="en-AU" sz="2800" kern="1200" dirty="0">
              <a:latin typeface="Arial" panose="020B0604020202020204" pitchFamily="34" charset="0"/>
              <a:cs typeface="Arial" panose="020B0604020202020204" pitchFamily="34" charset="0"/>
            </a:rPr>
            <a:t> via </a:t>
          </a:r>
          <a:r>
            <a:rPr lang="en-AU" sz="2800" kern="1200" dirty="0" err="1">
              <a:latin typeface="Arial" panose="020B0604020202020204" pitchFamily="34" charset="0"/>
              <a:cs typeface="Arial" panose="020B0604020202020204" pitchFamily="34" charset="0"/>
            </a:rPr>
            <a:t>satelite</a:t>
          </a:r>
          <a:endParaRPr lang="ru-RU" sz="2800" kern="1200" dirty="0">
            <a:latin typeface="Arial" panose="020B0604020202020204" pitchFamily="34" charset="0"/>
            <a:cs typeface="Arial" panose="020B0604020202020204" pitchFamily="34" charset="0"/>
          </a:endParaRPr>
        </a:p>
      </dsp:txBody>
      <dsp:txXfrm>
        <a:off x="12201510" y="2205742"/>
        <a:ext cx="3565959" cy="20175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165428-4364-0769-C016-B16D610C30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8A0CB4-2293-91FB-FC91-4B2C29ED31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080991-83B1-4D77-8276-B1400BDC39E4}" type="datetimeFigureOut">
              <a:rPr lang="en-US" smtClean="0"/>
              <a:t>11/13/2025</a:t>
            </a:fld>
            <a:endParaRPr lang="en-US"/>
          </a:p>
        </p:txBody>
      </p:sp>
      <p:sp>
        <p:nvSpPr>
          <p:cNvPr id="4" name="Footer Placeholder 3">
            <a:extLst>
              <a:ext uri="{FF2B5EF4-FFF2-40B4-BE49-F238E27FC236}">
                <a16:creationId xmlns:a16="http://schemas.microsoft.com/office/drawing/2014/main" id="{ED99288C-2320-7367-9D04-9F65FD193B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F969B2-33F7-3FC0-FA51-45736E3B06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08844E-8DF4-4C06-8A14-F541DB5554BD}" type="slidenum">
              <a:rPr lang="en-US" smtClean="0"/>
              <a:t>‹#›</a:t>
            </a:fld>
            <a:endParaRPr lang="en-US"/>
          </a:p>
        </p:txBody>
      </p:sp>
    </p:spTree>
    <p:extLst>
      <p:ext uri="{BB962C8B-B14F-4D97-AF65-F5344CB8AC3E}">
        <p14:creationId xmlns:p14="http://schemas.microsoft.com/office/powerpoint/2010/main" val="1846682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04FC2-6980-48B9-B9CA-043342AAD3CC}" type="datetimeFigureOut">
              <a:rPr lang="en-US" smtClean="0"/>
              <a:t>11/13/2025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D811B-3A67-48AB-BA4B-A28AC7A19B27}" type="slidenum">
              <a:rPr lang="en-US" smtClean="0"/>
              <a:t>‹#›</a:t>
            </a:fld>
            <a:endParaRPr lang="en-US"/>
          </a:p>
        </p:txBody>
      </p:sp>
    </p:spTree>
    <p:extLst>
      <p:ext uri="{BB962C8B-B14F-4D97-AF65-F5344CB8AC3E}">
        <p14:creationId xmlns:p14="http://schemas.microsoft.com/office/powerpoint/2010/main" val="3352549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006E5A-5F08-FACC-E510-E965D70FE7C8}"/>
              </a:ext>
            </a:extLst>
          </p:cNvPr>
          <p:cNvPicPr>
            <a:picLocks noChangeAspect="1"/>
          </p:cNvPicPr>
          <p:nvPr userDrawn="1"/>
        </p:nvPicPr>
        <p:blipFill>
          <a:blip r:embed="rId2">
            <a:alphaModFix amt="62000"/>
          </a:blip>
          <a:srcRect t="10595" b="10595"/>
          <a:stretch>
            <a:fillRect/>
          </a:stretch>
        </p:blipFill>
        <p:spPr>
          <a:xfrm>
            <a:off x="-26894" y="-6508"/>
            <a:ext cx="18288000" cy="10287000"/>
          </a:xfrm>
          <a:prstGeom prst="rect">
            <a:avLst/>
          </a:prstGeom>
        </p:spPr>
      </p:pic>
      <p:sp>
        <p:nvSpPr>
          <p:cNvPr id="10" name="Freeform 5">
            <a:extLst>
              <a:ext uri="{FF2B5EF4-FFF2-40B4-BE49-F238E27FC236}">
                <a16:creationId xmlns:a16="http://schemas.microsoft.com/office/drawing/2014/main" id="{F546A559-9CF5-476C-9018-F61983099EA9}"/>
              </a:ext>
            </a:extLst>
          </p:cNvPr>
          <p:cNvSpPr/>
          <p:nvPr userDrawn="1"/>
        </p:nvSpPr>
        <p:spPr>
          <a:xfrm>
            <a:off x="323850" y="9258300"/>
            <a:ext cx="3181350" cy="651181"/>
          </a:xfrm>
          <a:custGeom>
            <a:avLst/>
            <a:gdLst/>
            <a:ahLst/>
            <a:cxnLst/>
            <a:rect l="l" t="t" r="r" b="b"/>
            <a:pathLst>
              <a:path w="5814662" h="1219888">
                <a:moveTo>
                  <a:pt x="0" y="0"/>
                </a:moveTo>
                <a:lnTo>
                  <a:pt x="5814662" y="0"/>
                </a:lnTo>
                <a:lnTo>
                  <a:pt x="5814662" y="1219888"/>
                </a:lnTo>
                <a:lnTo>
                  <a:pt x="0" y="1219888"/>
                </a:lnTo>
                <a:lnTo>
                  <a:pt x="0" y="0"/>
                </a:lnTo>
                <a:close/>
              </a:path>
            </a:pathLst>
          </a:custGeom>
          <a:blipFill>
            <a:blip r:embed="rId3"/>
            <a:stretch>
              <a:fillRect/>
            </a:stretch>
          </a:blipFill>
        </p:spPr>
      </p:sp>
      <p:grpSp>
        <p:nvGrpSpPr>
          <p:cNvPr id="12" name="Group 7">
            <a:extLst>
              <a:ext uri="{FF2B5EF4-FFF2-40B4-BE49-F238E27FC236}">
                <a16:creationId xmlns:a16="http://schemas.microsoft.com/office/drawing/2014/main" id="{389750DE-B65C-499C-B22C-8F91347C221A}"/>
              </a:ext>
            </a:extLst>
          </p:cNvPr>
          <p:cNvGrpSpPr/>
          <p:nvPr userDrawn="1"/>
        </p:nvGrpSpPr>
        <p:grpSpPr>
          <a:xfrm>
            <a:off x="13792200" y="-800100"/>
            <a:ext cx="11794298" cy="1838831"/>
            <a:chOff x="-519036" y="-38100"/>
            <a:chExt cx="8874876" cy="1383667"/>
          </a:xfrm>
        </p:grpSpPr>
        <p:sp>
          <p:nvSpPr>
            <p:cNvPr id="13" name="Freeform 8">
              <a:extLst>
                <a:ext uri="{FF2B5EF4-FFF2-40B4-BE49-F238E27FC236}">
                  <a16:creationId xmlns:a16="http://schemas.microsoft.com/office/drawing/2014/main" id="{5E33C6F2-EB9B-408A-A513-862E3B837704}"/>
                </a:ext>
              </a:extLst>
            </p:cNvPr>
            <p:cNvSpPr/>
            <p:nvPr userDrawn="1"/>
          </p:nvSpPr>
          <p:spPr>
            <a:xfrm>
              <a:off x="-519036" y="764587"/>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7F3AA0"/>
            </a:solidFill>
          </p:spPr>
        </p:sp>
        <p:sp>
          <p:nvSpPr>
            <p:cNvPr id="14" name="TextBox 9">
              <a:extLst>
                <a:ext uri="{FF2B5EF4-FFF2-40B4-BE49-F238E27FC236}">
                  <a16:creationId xmlns:a16="http://schemas.microsoft.com/office/drawing/2014/main" id="{C39370FC-97E3-4E93-B3A3-AACFBDC60DE8}"/>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2" name="Rectangle 1">
            <a:extLst>
              <a:ext uri="{FF2B5EF4-FFF2-40B4-BE49-F238E27FC236}">
                <a16:creationId xmlns:a16="http://schemas.microsoft.com/office/drawing/2014/main" id="{AABCAEBC-98F2-5845-8CC1-D3CE57E03CCD}"/>
              </a:ext>
            </a:extLst>
          </p:cNvPr>
          <p:cNvSpPr>
            <a:spLocks noChangeArrowheads="1"/>
          </p:cNvSpPr>
          <p:nvPr userDrawn="1"/>
        </p:nvSpPr>
        <p:spPr bwMode="auto">
          <a:xfrm>
            <a:off x="2057400" y="1351942"/>
            <a:ext cx="1143797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0" i="0" u="none" strike="noStrike" cap="none" normalizeH="0" baseline="0" dirty="0">
                <a:ln>
                  <a:noFill/>
                </a:ln>
                <a:solidFill>
                  <a:srgbClr val="4C1D54"/>
                </a:solidFill>
                <a:effectLst/>
                <a:latin typeface="Calibri" panose="020F0502020204030204" pitchFamily="34" charset="0"/>
                <a:ea typeface="Times New Roman" panose="02020603050405020304" pitchFamily="18" charset="0"/>
                <a:cs typeface="Times New Roman" panose="02020603050405020304" pitchFamily="18" charset="0"/>
              </a:rPr>
              <a:t>D0.0Document Title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0" i="0" u="none" strike="noStrike" cap="none" normalizeH="0" baseline="0" dirty="0">
                <a:ln>
                  <a:noFill/>
                </a:ln>
                <a:solidFill>
                  <a:srgbClr val="4C1D54"/>
                </a:solidFill>
                <a:effectLst/>
                <a:latin typeface="Calibri" panose="020F0502020204030204" pitchFamily="34" charset="0"/>
                <a:cs typeface="Times New Roman" panose="02020603050405020304" pitchFamily="18" charset="0"/>
              </a:rPr>
              <a:t>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0" i="0" u="none" strike="noStrike" cap="none" normalizeH="0" baseline="0" dirty="0">
                <a:ln>
                  <a:noFill/>
                </a:ln>
                <a:solidFill>
                  <a:srgbClr val="4C1D54"/>
                </a:solidFill>
                <a:effectLst/>
                <a:latin typeface="Calibri" panose="020F0502020204030204" pitchFamily="34" charset="0"/>
                <a:cs typeface="Times New Roman" panose="02020603050405020304" pitchFamily="18" charset="0"/>
              </a:rPr>
              <a:t>Presentation Title</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7658B2"/>
                </a:solidFill>
                <a:effectLst/>
                <a:latin typeface="Calibri" panose="020F0502020204030204" pitchFamily="34" charset="0"/>
                <a:ea typeface="Times New Roman" panose="02020603050405020304" pitchFamily="18" charset="0"/>
                <a:cs typeface="Times New Roman" panose="02020603050405020304" pitchFamily="18" charset="0"/>
              </a:rPr>
              <a:t>WORK PACKAGE X: TITLE OF WORK PACKAGE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7658B2"/>
              </a:solidFill>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7658B2"/>
              </a:solidFill>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rPr>
              <a:t>Name and Surname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P0 – Name of Institution</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BCB81B83-1B8A-6041-37B5-731A2A1E01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907033" y="1714500"/>
            <a:ext cx="4230055" cy="4230055"/>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2E2BB05A-E664-4D43-A44C-6C609EAFEF22}"/>
              </a:ext>
            </a:extLst>
          </p:cNvPr>
          <p:cNvSpPr txBox="1"/>
          <p:nvPr/>
        </p:nvSpPr>
        <p:spPr>
          <a:xfrm>
            <a:off x="14020800" y="161581"/>
            <a:ext cx="810130" cy="860764"/>
          </a:xfrm>
          <a:prstGeom prst="rect">
            <a:avLst/>
          </a:prstGeom>
        </p:spPr>
        <p:txBody>
          <a:bodyPr lIns="50800" tIns="50800" rIns="50800" bIns="50800" rtlCol="0" anchor="ctr"/>
          <a:lstStyle/>
          <a:p>
            <a:pPr algn="ctr">
              <a:lnSpc>
                <a:spcPts val="2659"/>
              </a:lnSpc>
              <a:spcBef>
                <a:spcPct val="0"/>
              </a:spcBef>
            </a:pPr>
            <a:endParaRPr/>
          </a:p>
        </p:txBody>
      </p:sp>
      <p:sp>
        <p:nvSpPr>
          <p:cNvPr id="11" name="Titolo 10">
            <a:extLst>
              <a:ext uri="{FF2B5EF4-FFF2-40B4-BE49-F238E27FC236}">
                <a16:creationId xmlns:a16="http://schemas.microsoft.com/office/drawing/2014/main" id="{B3B57A94-5396-4FC8-9E40-F4AE017517FA}"/>
              </a:ext>
            </a:extLst>
          </p:cNvPr>
          <p:cNvSpPr>
            <a:spLocks noGrp="1"/>
          </p:cNvSpPr>
          <p:nvPr>
            <p:ph type="title" hasCustomPrompt="1"/>
          </p:nvPr>
        </p:nvSpPr>
        <p:spPr>
          <a:xfrm>
            <a:off x="1519287" y="1022345"/>
            <a:ext cx="8229600" cy="1332791"/>
          </a:xfrm>
          <a:prstGeom prst="rect">
            <a:avLst/>
          </a:prstGeom>
        </p:spPr>
        <p:txBody>
          <a:bodyPr/>
          <a:lstStyle>
            <a:lvl1pPr algn="l">
              <a:defRPr sz="4800" b="1" baseline="0">
                <a:solidFill>
                  <a:srgbClr val="7F3AA0"/>
                </a:solidFill>
                <a:latin typeface="Calibri" panose="020F0502020204030204" pitchFamily="34" charset="0"/>
                <a:cs typeface="Poppins Ultra-Bold" panose="020B0604020202020204" charset="0"/>
              </a:defRPr>
            </a:lvl1pPr>
          </a:lstStyle>
          <a:p>
            <a:r>
              <a:rPr lang="it-IT" dirty="0"/>
              <a:t>Click to modify</a:t>
            </a:r>
          </a:p>
        </p:txBody>
      </p:sp>
      <p:sp>
        <p:nvSpPr>
          <p:cNvPr id="2" name="Content Placeholder 2">
            <a:extLst>
              <a:ext uri="{FF2B5EF4-FFF2-40B4-BE49-F238E27FC236}">
                <a16:creationId xmlns:a16="http://schemas.microsoft.com/office/drawing/2014/main" id="{E6EE297E-AE32-EEFE-E325-655C360CCD14}"/>
              </a:ext>
            </a:extLst>
          </p:cNvPr>
          <p:cNvSpPr>
            <a:spLocks noGrp="1"/>
          </p:cNvSpPr>
          <p:nvPr>
            <p:ph sz="half" idx="1"/>
          </p:nvPr>
        </p:nvSpPr>
        <p:spPr>
          <a:xfrm>
            <a:off x="1519287" y="2385119"/>
            <a:ext cx="15016113" cy="6722773"/>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5">
            <a:extLst>
              <a:ext uri="{FF2B5EF4-FFF2-40B4-BE49-F238E27FC236}">
                <a16:creationId xmlns:a16="http://schemas.microsoft.com/office/drawing/2014/main" id="{73A7A639-3F38-BC4C-8EFE-104809C724E1}"/>
              </a:ext>
            </a:extLst>
          </p:cNvPr>
          <p:cNvSpPr/>
          <p:nvPr userDrawn="1"/>
        </p:nvSpPr>
        <p:spPr>
          <a:xfrm>
            <a:off x="457200" y="9107891"/>
            <a:ext cx="3771900" cy="772097"/>
          </a:xfrm>
          <a:custGeom>
            <a:avLst/>
            <a:gdLst/>
            <a:ahLst/>
            <a:cxnLst/>
            <a:rect l="l" t="t" r="r" b="b"/>
            <a:pathLst>
              <a:path w="5814662" h="1219888">
                <a:moveTo>
                  <a:pt x="0" y="0"/>
                </a:moveTo>
                <a:lnTo>
                  <a:pt x="5814662" y="0"/>
                </a:lnTo>
                <a:lnTo>
                  <a:pt x="5814662" y="1219888"/>
                </a:lnTo>
                <a:lnTo>
                  <a:pt x="0" y="1219888"/>
                </a:lnTo>
                <a:lnTo>
                  <a:pt x="0" y="0"/>
                </a:lnTo>
                <a:close/>
              </a:path>
            </a:pathLst>
          </a:custGeom>
          <a:blipFill>
            <a:blip r:embed="rId2"/>
            <a:stretch>
              <a:fillRect/>
            </a:stretch>
          </a:blipFill>
        </p:spPr>
        <p:txBody>
          <a:bodyPr/>
          <a:lstStyle/>
          <a:p>
            <a:endParaRPr lang="el-GR"/>
          </a:p>
        </p:txBody>
      </p:sp>
      <p:grpSp>
        <p:nvGrpSpPr>
          <p:cNvPr id="25" name="Group 24">
            <a:extLst>
              <a:ext uri="{FF2B5EF4-FFF2-40B4-BE49-F238E27FC236}">
                <a16:creationId xmlns:a16="http://schemas.microsoft.com/office/drawing/2014/main" id="{5B7C7FFB-5104-0185-432C-D7FB1EEEB168}"/>
              </a:ext>
            </a:extLst>
          </p:cNvPr>
          <p:cNvGrpSpPr/>
          <p:nvPr userDrawn="1"/>
        </p:nvGrpSpPr>
        <p:grpSpPr>
          <a:xfrm>
            <a:off x="11860765" y="257585"/>
            <a:ext cx="5940329" cy="1589485"/>
            <a:chOff x="12881071" y="161581"/>
            <a:chExt cx="5940329" cy="1589485"/>
          </a:xfrm>
        </p:grpSpPr>
        <p:grpSp>
          <p:nvGrpSpPr>
            <p:cNvPr id="26" name="Group 3">
              <a:extLst>
                <a:ext uri="{FF2B5EF4-FFF2-40B4-BE49-F238E27FC236}">
                  <a16:creationId xmlns:a16="http://schemas.microsoft.com/office/drawing/2014/main" id="{A259E8D0-C342-B1FB-3DBD-41D2DED09339}"/>
                </a:ext>
              </a:extLst>
            </p:cNvPr>
            <p:cNvGrpSpPr/>
            <p:nvPr userDrawn="1"/>
          </p:nvGrpSpPr>
          <p:grpSpPr>
            <a:xfrm>
              <a:off x="12881071" y="1271630"/>
              <a:ext cx="5940329" cy="415609"/>
              <a:chOff x="0" y="0"/>
              <a:chExt cx="8874876" cy="580980"/>
            </a:xfrm>
          </p:grpSpPr>
          <p:sp>
            <p:nvSpPr>
              <p:cNvPr id="30" name="Freeform 4">
                <a:extLst>
                  <a:ext uri="{FF2B5EF4-FFF2-40B4-BE49-F238E27FC236}">
                    <a16:creationId xmlns:a16="http://schemas.microsoft.com/office/drawing/2014/main" id="{DC2FB0C4-27FA-065F-997C-55086684D9FC}"/>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7F3AA0"/>
              </a:solidFill>
            </p:spPr>
            <p:txBody>
              <a:bodyPr/>
              <a:lstStyle/>
              <a:p>
                <a:endParaRPr lang="el-GR"/>
              </a:p>
            </p:txBody>
          </p:sp>
          <p:sp>
            <p:nvSpPr>
              <p:cNvPr id="31" name="TextBox 5">
                <a:extLst>
                  <a:ext uri="{FF2B5EF4-FFF2-40B4-BE49-F238E27FC236}">
                    <a16:creationId xmlns:a16="http://schemas.microsoft.com/office/drawing/2014/main" id="{0F5A681D-7420-5D39-2702-721A9BA03431}"/>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6">
              <a:extLst>
                <a:ext uri="{FF2B5EF4-FFF2-40B4-BE49-F238E27FC236}">
                  <a16:creationId xmlns:a16="http://schemas.microsoft.com/office/drawing/2014/main" id="{6427324D-FEAF-2985-E594-586231C3D5A0}"/>
                </a:ext>
              </a:extLst>
            </p:cNvPr>
            <p:cNvGrpSpPr/>
            <p:nvPr userDrawn="1"/>
          </p:nvGrpSpPr>
          <p:grpSpPr>
            <a:xfrm>
              <a:off x="16362061" y="161581"/>
              <a:ext cx="1080567" cy="1589485"/>
              <a:chOff x="16362061" y="161581"/>
              <a:chExt cx="1080567" cy="1589485"/>
            </a:xfrm>
          </p:grpSpPr>
          <p:sp>
            <p:nvSpPr>
              <p:cNvPr id="28" name="Rectangle 27">
                <a:extLst>
                  <a:ext uri="{FF2B5EF4-FFF2-40B4-BE49-F238E27FC236}">
                    <a16:creationId xmlns:a16="http://schemas.microsoft.com/office/drawing/2014/main" id="{F94EB002-1DBF-4DF7-9874-298A90AA283C}"/>
                  </a:ext>
                </a:extLst>
              </p:cNvPr>
              <p:cNvSpPr/>
              <p:nvPr userDrawn="1"/>
            </p:nvSpPr>
            <p:spPr>
              <a:xfrm>
                <a:off x="16362061" y="1271631"/>
                <a:ext cx="1080566" cy="4572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D18C99C-6B63-65F7-CE03-BDAC0E7BA7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74" t="11462" r="25555" b="14445"/>
              <a:stretch/>
            </p:blipFill>
            <p:spPr>
              <a:xfrm>
                <a:off x="16362061" y="161581"/>
                <a:ext cx="1080567" cy="1589485"/>
              </a:xfrm>
              <a:prstGeom prst="rect">
                <a:avLst/>
              </a:prstGeom>
            </p:spPr>
          </p:pic>
        </p:grpSp>
      </p:grpSp>
      <p:pic>
        <p:nvPicPr>
          <p:cNvPr id="3" name="Picture 2">
            <a:extLst>
              <a:ext uri="{FF2B5EF4-FFF2-40B4-BE49-F238E27FC236}">
                <a16:creationId xmlns:a16="http://schemas.microsoft.com/office/drawing/2014/main" id="{8C7050FB-FCE4-CF33-5311-047C0D716C55}"/>
              </a:ext>
            </a:extLst>
          </p:cNvPr>
          <p:cNvPicPr>
            <a:picLocks noChangeAspect="1"/>
          </p:cNvPicPr>
          <p:nvPr userDrawn="1"/>
        </p:nvPicPr>
        <p:blipFill>
          <a:blip r:embed="rId4"/>
          <a:stretch>
            <a:fillRect/>
          </a:stretch>
        </p:blipFill>
        <p:spPr>
          <a:xfrm>
            <a:off x="16768713" y="8387687"/>
            <a:ext cx="1032381" cy="1517150"/>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B4D8DB6-893D-E9DB-9753-74AF80B06C08}"/>
              </a:ext>
            </a:extLst>
          </p:cNvPr>
          <p:cNvPicPr>
            <a:picLocks noChangeAspect="1"/>
          </p:cNvPicPr>
          <p:nvPr userDrawn="1"/>
        </p:nvPicPr>
        <p:blipFill>
          <a:blip r:embed="rId2">
            <a:alphaModFix amt="62000"/>
          </a:blip>
          <a:srcRect t="10595" b="10595"/>
          <a:stretch>
            <a:fillRect/>
          </a:stretch>
        </p:blipFill>
        <p:spPr>
          <a:xfrm>
            <a:off x="-26894" y="-6508"/>
            <a:ext cx="18288000" cy="10287000"/>
          </a:xfrm>
          <a:prstGeom prst="rect">
            <a:avLst/>
          </a:prstGeom>
        </p:spPr>
      </p:pic>
      <p:sp>
        <p:nvSpPr>
          <p:cNvPr id="10" name="TextBox 5">
            <a:extLst>
              <a:ext uri="{FF2B5EF4-FFF2-40B4-BE49-F238E27FC236}">
                <a16:creationId xmlns:a16="http://schemas.microsoft.com/office/drawing/2014/main" id="{2E2BB05A-E664-4D43-A44C-6C609EAFEF22}"/>
              </a:ext>
            </a:extLst>
          </p:cNvPr>
          <p:cNvSpPr txBox="1"/>
          <p:nvPr/>
        </p:nvSpPr>
        <p:spPr>
          <a:xfrm>
            <a:off x="14020800" y="161581"/>
            <a:ext cx="810130" cy="860764"/>
          </a:xfrm>
          <a:prstGeom prst="rect">
            <a:avLst/>
          </a:prstGeom>
        </p:spPr>
        <p:txBody>
          <a:bodyPr lIns="50800" tIns="50800" rIns="50800" bIns="50800" rtlCol="0" anchor="ctr"/>
          <a:lstStyle/>
          <a:p>
            <a:pPr algn="ctr">
              <a:lnSpc>
                <a:spcPts val="2659"/>
              </a:lnSpc>
              <a:spcBef>
                <a:spcPct val="0"/>
              </a:spcBef>
            </a:pPr>
            <a:endParaRPr/>
          </a:p>
        </p:txBody>
      </p:sp>
      <p:sp>
        <p:nvSpPr>
          <p:cNvPr id="11" name="Titolo 10">
            <a:extLst>
              <a:ext uri="{FF2B5EF4-FFF2-40B4-BE49-F238E27FC236}">
                <a16:creationId xmlns:a16="http://schemas.microsoft.com/office/drawing/2014/main" id="{B3B57A94-5396-4FC8-9E40-F4AE017517FA}"/>
              </a:ext>
            </a:extLst>
          </p:cNvPr>
          <p:cNvSpPr>
            <a:spLocks noGrp="1"/>
          </p:cNvSpPr>
          <p:nvPr>
            <p:ph type="title" hasCustomPrompt="1"/>
          </p:nvPr>
        </p:nvSpPr>
        <p:spPr>
          <a:xfrm>
            <a:off x="1519287" y="1022345"/>
            <a:ext cx="8229600" cy="1332791"/>
          </a:xfrm>
          <a:prstGeom prst="rect">
            <a:avLst/>
          </a:prstGeom>
        </p:spPr>
        <p:txBody>
          <a:bodyPr/>
          <a:lstStyle>
            <a:lvl1pPr algn="l">
              <a:defRPr sz="4800" b="1" baseline="0">
                <a:solidFill>
                  <a:srgbClr val="7F3AA0"/>
                </a:solidFill>
                <a:latin typeface="Calibri" panose="020F0502020204030204" pitchFamily="34" charset="0"/>
                <a:cs typeface="Poppins Ultra-Bold" panose="020B0604020202020204" charset="0"/>
              </a:defRPr>
            </a:lvl1pPr>
          </a:lstStyle>
          <a:p>
            <a:r>
              <a:rPr lang="it-IT" dirty="0"/>
              <a:t>Click to modify</a:t>
            </a:r>
          </a:p>
        </p:txBody>
      </p:sp>
      <p:sp>
        <p:nvSpPr>
          <p:cNvPr id="2" name="Content Placeholder 2">
            <a:extLst>
              <a:ext uri="{FF2B5EF4-FFF2-40B4-BE49-F238E27FC236}">
                <a16:creationId xmlns:a16="http://schemas.microsoft.com/office/drawing/2014/main" id="{E6EE297E-AE32-EEFE-E325-655C360CCD14}"/>
              </a:ext>
            </a:extLst>
          </p:cNvPr>
          <p:cNvSpPr>
            <a:spLocks noGrp="1"/>
          </p:cNvSpPr>
          <p:nvPr>
            <p:ph sz="half" idx="1"/>
          </p:nvPr>
        </p:nvSpPr>
        <p:spPr>
          <a:xfrm>
            <a:off x="1519287" y="2385119"/>
            <a:ext cx="7624713" cy="6722773"/>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5">
            <a:extLst>
              <a:ext uri="{FF2B5EF4-FFF2-40B4-BE49-F238E27FC236}">
                <a16:creationId xmlns:a16="http://schemas.microsoft.com/office/drawing/2014/main" id="{73A7A639-3F38-BC4C-8EFE-104809C724E1}"/>
              </a:ext>
            </a:extLst>
          </p:cNvPr>
          <p:cNvSpPr/>
          <p:nvPr userDrawn="1"/>
        </p:nvSpPr>
        <p:spPr>
          <a:xfrm>
            <a:off x="457200" y="9107891"/>
            <a:ext cx="3771900" cy="772097"/>
          </a:xfrm>
          <a:custGeom>
            <a:avLst/>
            <a:gdLst/>
            <a:ahLst/>
            <a:cxnLst/>
            <a:rect l="l" t="t" r="r" b="b"/>
            <a:pathLst>
              <a:path w="5814662" h="1219888">
                <a:moveTo>
                  <a:pt x="0" y="0"/>
                </a:moveTo>
                <a:lnTo>
                  <a:pt x="5814662" y="0"/>
                </a:lnTo>
                <a:lnTo>
                  <a:pt x="5814662" y="1219888"/>
                </a:lnTo>
                <a:lnTo>
                  <a:pt x="0" y="1219888"/>
                </a:lnTo>
                <a:lnTo>
                  <a:pt x="0" y="0"/>
                </a:lnTo>
                <a:close/>
              </a:path>
            </a:pathLst>
          </a:custGeom>
          <a:blipFill>
            <a:blip r:embed="rId3"/>
            <a:stretch>
              <a:fillRect/>
            </a:stretch>
          </a:blipFill>
        </p:spPr>
        <p:txBody>
          <a:bodyPr/>
          <a:lstStyle/>
          <a:p>
            <a:endParaRPr lang="el-GR"/>
          </a:p>
        </p:txBody>
      </p:sp>
      <p:sp>
        <p:nvSpPr>
          <p:cNvPr id="3" name="Content Placeholder 2">
            <a:extLst>
              <a:ext uri="{FF2B5EF4-FFF2-40B4-BE49-F238E27FC236}">
                <a16:creationId xmlns:a16="http://schemas.microsoft.com/office/drawing/2014/main" id="{000A1593-B620-A573-9ECA-36C5C64D5D84}"/>
              </a:ext>
            </a:extLst>
          </p:cNvPr>
          <p:cNvSpPr>
            <a:spLocks noGrp="1"/>
          </p:cNvSpPr>
          <p:nvPr>
            <p:ph sz="half" idx="10"/>
          </p:nvPr>
        </p:nvSpPr>
        <p:spPr>
          <a:xfrm>
            <a:off x="9489481" y="2415961"/>
            <a:ext cx="7624712" cy="6722773"/>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18">
            <a:extLst>
              <a:ext uri="{FF2B5EF4-FFF2-40B4-BE49-F238E27FC236}">
                <a16:creationId xmlns:a16="http://schemas.microsoft.com/office/drawing/2014/main" id="{54C1256F-7C9C-82DE-525A-C61C05FBA3BD}"/>
              </a:ext>
            </a:extLst>
          </p:cNvPr>
          <p:cNvGrpSpPr/>
          <p:nvPr userDrawn="1"/>
        </p:nvGrpSpPr>
        <p:grpSpPr>
          <a:xfrm>
            <a:off x="12881071" y="161581"/>
            <a:ext cx="5940329" cy="1589485"/>
            <a:chOff x="12881071" y="161581"/>
            <a:chExt cx="5940329" cy="1589485"/>
          </a:xfrm>
        </p:grpSpPr>
        <p:grpSp>
          <p:nvGrpSpPr>
            <p:cNvPr id="20" name="Group 3">
              <a:extLst>
                <a:ext uri="{FF2B5EF4-FFF2-40B4-BE49-F238E27FC236}">
                  <a16:creationId xmlns:a16="http://schemas.microsoft.com/office/drawing/2014/main" id="{59F43345-76D0-3B71-058D-1E557AE9090F}"/>
                </a:ext>
              </a:extLst>
            </p:cNvPr>
            <p:cNvGrpSpPr/>
            <p:nvPr userDrawn="1"/>
          </p:nvGrpSpPr>
          <p:grpSpPr>
            <a:xfrm>
              <a:off x="12881071" y="1271630"/>
              <a:ext cx="5940329" cy="415609"/>
              <a:chOff x="0" y="0"/>
              <a:chExt cx="8874876" cy="580980"/>
            </a:xfrm>
          </p:grpSpPr>
          <p:sp>
            <p:nvSpPr>
              <p:cNvPr id="24" name="Freeform 4">
                <a:extLst>
                  <a:ext uri="{FF2B5EF4-FFF2-40B4-BE49-F238E27FC236}">
                    <a16:creationId xmlns:a16="http://schemas.microsoft.com/office/drawing/2014/main" id="{4D7C1013-8FC1-7CA9-73B4-1108633BDB30}"/>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7F3AA0"/>
              </a:solidFill>
            </p:spPr>
            <p:txBody>
              <a:bodyPr/>
              <a:lstStyle/>
              <a:p>
                <a:endParaRPr lang="el-GR"/>
              </a:p>
            </p:txBody>
          </p:sp>
          <p:sp>
            <p:nvSpPr>
              <p:cNvPr id="25" name="TextBox 5">
                <a:extLst>
                  <a:ext uri="{FF2B5EF4-FFF2-40B4-BE49-F238E27FC236}">
                    <a16:creationId xmlns:a16="http://schemas.microsoft.com/office/drawing/2014/main" id="{B95C8491-33E1-1F44-3B36-5EA44956E605}"/>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0">
              <a:extLst>
                <a:ext uri="{FF2B5EF4-FFF2-40B4-BE49-F238E27FC236}">
                  <a16:creationId xmlns:a16="http://schemas.microsoft.com/office/drawing/2014/main" id="{ADDA6BEB-9E8A-CA55-517F-A4E05A0F3099}"/>
                </a:ext>
              </a:extLst>
            </p:cNvPr>
            <p:cNvGrpSpPr/>
            <p:nvPr userDrawn="1"/>
          </p:nvGrpSpPr>
          <p:grpSpPr>
            <a:xfrm>
              <a:off x="16362061" y="161581"/>
              <a:ext cx="1080567" cy="1589485"/>
              <a:chOff x="16362061" y="161581"/>
              <a:chExt cx="1080567" cy="1589485"/>
            </a:xfrm>
          </p:grpSpPr>
          <p:sp>
            <p:nvSpPr>
              <p:cNvPr id="22" name="Rectangle 21">
                <a:extLst>
                  <a:ext uri="{FF2B5EF4-FFF2-40B4-BE49-F238E27FC236}">
                    <a16:creationId xmlns:a16="http://schemas.microsoft.com/office/drawing/2014/main" id="{24D98F4B-5E06-F950-1486-56BD1BA75D5E}"/>
                  </a:ext>
                </a:extLst>
              </p:cNvPr>
              <p:cNvSpPr/>
              <p:nvPr userDrawn="1"/>
            </p:nvSpPr>
            <p:spPr>
              <a:xfrm>
                <a:off x="16362061" y="1271631"/>
                <a:ext cx="1080566" cy="4572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1615025-8CD4-E0EB-0F80-C5054B8C367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4074" t="11462" r="25555" b="14445"/>
              <a:stretch/>
            </p:blipFill>
            <p:spPr>
              <a:xfrm>
                <a:off x="16362061" y="161581"/>
                <a:ext cx="1080567" cy="1589485"/>
              </a:xfrm>
              <a:prstGeom prst="rect">
                <a:avLst/>
              </a:prstGeom>
            </p:spPr>
          </p:pic>
        </p:grpSp>
      </p:grpSp>
    </p:spTree>
    <p:extLst>
      <p:ext uri="{BB962C8B-B14F-4D97-AF65-F5344CB8AC3E}">
        <p14:creationId xmlns:p14="http://schemas.microsoft.com/office/powerpoint/2010/main" val="33411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362165"/>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54C6AE4-E5A0-4BA9-A022-8BB5F797687C}"/>
              </a:ext>
            </a:extLst>
          </p:cNvPr>
          <p:cNvGrpSpPr/>
          <p:nvPr userDrawn="1"/>
        </p:nvGrpSpPr>
        <p:grpSpPr>
          <a:xfrm>
            <a:off x="-152400" y="4102390"/>
            <a:ext cx="19091644" cy="3979253"/>
            <a:chOff x="0" y="0"/>
            <a:chExt cx="5123580" cy="585408"/>
          </a:xfrm>
        </p:grpSpPr>
        <p:sp>
          <p:nvSpPr>
            <p:cNvPr id="9" name="Freeform 3">
              <a:extLst>
                <a:ext uri="{FF2B5EF4-FFF2-40B4-BE49-F238E27FC236}">
                  <a16:creationId xmlns:a16="http://schemas.microsoft.com/office/drawing/2014/main" id="{C59531BF-9AFD-404B-A848-7E274EA12BF6}"/>
                </a:ext>
              </a:extLst>
            </p:cNvPr>
            <p:cNvSpPr/>
            <p:nvPr/>
          </p:nvSpPr>
          <p:spPr>
            <a:xfrm>
              <a:off x="0" y="0"/>
              <a:ext cx="5123580" cy="585408"/>
            </a:xfrm>
            <a:custGeom>
              <a:avLst/>
              <a:gdLst/>
              <a:ahLst/>
              <a:cxnLst/>
              <a:rect l="l" t="t" r="r" b="b"/>
              <a:pathLst>
                <a:path w="5123580" h="585408">
                  <a:moveTo>
                    <a:pt x="0" y="0"/>
                  </a:moveTo>
                  <a:lnTo>
                    <a:pt x="5123580" y="0"/>
                  </a:lnTo>
                  <a:lnTo>
                    <a:pt x="5123580" y="585408"/>
                  </a:lnTo>
                  <a:lnTo>
                    <a:pt x="0" y="585408"/>
                  </a:lnTo>
                  <a:close/>
                </a:path>
              </a:pathLst>
            </a:custGeom>
            <a:solidFill>
              <a:srgbClr val="FFFFFF"/>
            </a:solidFill>
          </p:spPr>
          <p:txBody>
            <a:bodyPr/>
            <a:lstStyle/>
            <a:p>
              <a:endParaRPr lang="el-GR"/>
            </a:p>
          </p:txBody>
        </p:sp>
        <p:sp>
          <p:nvSpPr>
            <p:cNvPr id="10" name="TextBox 4">
              <a:extLst>
                <a:ext uri="{FF2B5EF4-FFF2-40B4-BE49-F238E27FC236}">
                  <a16:creationId xmlns:a16="http://schemas.microsoft.com/office/drawing/2014/main" id="{ECD63EA5-3878-4FA5-AFB8-56B1E73E8022}"/>
                </a:ext>
              </a:extLst>
            </p:cNvPr>
            <p:cNvSpPr txBox="1"/>
            <p:nvPr/>
          </p:nvSpPr>
          <p:spPr>
            <a:xfrm>
              <a:off x="0" y="0"/>
              <a:ext cx="812800" cy="812800"/>
            </a:xfrm>
            <a:prstGeom prst="rect">
              <a:avLst/>
            </a:prstGeom>
          </p:spPr>
          <p:txBody>
            <a:bodyPr lIns="50800" tIns="50800" rIns="50800" bIns="50800" rtlCol="0" anchor="ctr"/>
            <a:lstStyle/>
            <a:p>
              <a:pPr algn="ctr">
                <a:lnSpc>
                  <a:spcPts val="2980"/>
                </a:lnSpc>
              </a:pPr>
              <a:endParaRPr u="sng"/>
            </a:p>
          </p:txBody>
        </p:sp>
      </p:grpSp>
      <p:grpSp>
        <p:nvGrpSpPr>
          <p:cNvPr id="17" name="Group 11">
            <a:extLst>
              <a:ext uri="{FF2B5EF4-FFF2-40B4-BE49-F238E27FC236}">
                <a16:creationId xmlns:a16="http://schemas.microsoft.com/office/drawing/2014/main" id="{48E2D3E9-EB52-44FA-BFDB-188B3D6BDA6E}"/>
              </a:ext>
            </a:extLst>
          </p:cNvPr>
          <p:cNvGrpSpPr/>
          <p:nvPr userDrawn="1"/>
        </p:nvGrpSpPr>
        <p:grpSpPr>
          <a:xfrm>
            <a:off x="-7512376" y="2205356"/>
            <a:ext cx="33312752" cy="772096"/>
            <a:chOff x="0" y="0"/>
            <a:chExt cx="44417003" cy="1029461"/>
          </a:xfrm>
        </p:grpSpPr>
        <p:grpSp>
          <p:nvGrpSpPr>
            <p:cNvPr id="18" name="Group 12">
              <a:extLst>
                <a:ext uri="{FF2B5EF4-FFF2-40B4-BE49-F238E27FC236}">
                  <a16:creationId xmlns:a16="http://schemas.microsoft.com/office/drawing/2014/main" id="{5513CBE4-197C-41E8-845B-038CF31559B4}"/>
                </a:ext>
              </a:extLst>
            </p:cNvPr>
            <p:cNvGrpSpPr/>
            <p:nvPr/>
          </p:nvGrpSpPr>
          <p:grpSpPr>
            <a:xfrm>
              <a:off x="28691273" y="0"/>
              <a:ext cx="15725730" cy="1029461"/>
              <a:chOff x="0" y="0"/>
              <a:chExt cx="8874876" cy="580980"/>
            </a:xfrm>
          </p:grpSpPr>
          <p:sp>
            <p:nvSpPr>
              <p:cNvPr id="22" name="Freeform 13">
                <a:extLst>
                  <a:ext uri="{FF2B5EF4-FFF2-40B4-BE49-F238E27FC236}">
                    <a16:creationId xmlns:a16="http://schemas.microsoft.com/office/drawing/2014/main" id="{BC284BE2-7375-4AF9-851A-8F53C88668B9}"/>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9784BB"/>
              </a:solidFill>
            </p:spPr>
            <p:txBody>
              <a:bodyPr/>
              <a:lstStyle/>
              <a:p>
                <a:endParaRPr lang="el-GR"/>
              </a:p>
            </p:txBody>
          </p:sp>
          <p:sp>
            <p:nvSpPr>
              <p:cNvPr id="23" name="TextBox 14">
                <a:extLst>
                  <a:ext uri="{FF2B5EF4-FFF2-40B4-BE49-F238E27FC236}">
                    <a16:creationId xmlns:a16="http://schemas.microsoft.com/office/drawing/2014/main" id="{AD4A2780-9303-4334-BA1E-91E3D2CB6578}"/>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u="sng"/>
              </a:p>
            </p:txBody>
          </p:sp>
        </p:grpSp>
        <p:grpSp>
          <p:nvGrpSpPr>
            <p:cNvPr id="19" name="Group 15">
              <a:extLst>
                <a:ext uri="{FF2B5EF4-FFF2-40B4-BE49-F238E27FC236}">
                  <a16:creationId xmlns:a16="http://schemas.microsoft.com/office/drawing/2014/main" id="{B403A4FB-1B92-4835-B6F8-C93882D3D328}"/>
                </a:ext>
              </a:extLst>
            </p:cNvPr>
            <p:cNvGrpSpPr/>
            <p:nvPr/>
          </p:nvGrpSpPr>
          <p:grpSpPr>
            <a:xfrm>
              <a:off x="0" y="0"/>
              <a:ext cx="15725730" cy="1029461"/>
              <a:chOff x="0" y="0"/>
              <a:chExt cx="8874876" cy="580980"/>
            </a:xfrm>
          </p:grpSpPr>
          <p:sp>
            <p:nvSpPr>
              <p:cNvPr id="20" name="Freeform 16">
                <a:extLst>
                  <a:ext uri="{FF2B5EF4-FFF2-40B4-BE49-F238E27FC236}">
                    <a16:creationId xmlns:a16="http://schemas.microsoft.com/office/drawing/2014/main" id="{96869777-813E-468F-BD19-742FF00DF6A5}"/>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B49ED2"/>
              </a:solidFill>
            </p:spPr>
            <p:txBody>
              <a:bodyPr/>
              <a:lstStyle/>
              <a:p>
                <a:endParaRPr lang="en-US" dirty="0"/>
              </a:p>
            </p:txBody>
          </p:sp>
          <p:sp>
            <p:nvSpPr>
              <p:cNvPr id="21" name="TextBox 17">
                <a:extLst>
                  <a:ext uri="{FF2B5EF4-FFF2-40B4-BE49-F238E27FC236}">
                    <a16:creationId xmlns:a16="http://schemas.microsoft.com/office/drawing/2014/main" id="{2DEC59EC-EDA3-4D09-90A7-FDF85F3F74E0}"/>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u="sng"/>
              </a:p>
            </p:txBody>
          </p:sp>
        </p:grpSp>
      </p:grpSp>
      <p:sp>
        <p:nvSpPr>
          <p:cNvPr id="24" name="Freeform 18">
            <a:extLst>
              <a:ext uri="{FF2B5EF4-FFF2-40B4-BE49-F238E27FC236}">
                <a16:creationId xmlns:a16="http://schemas.microsoft.com/office/drawing/2014/main" id="{D55ABE7E-1ED6-4795-848F-87F1E8BE5FCA}"/>
              </a:ext>
            </a:extLst>
          </p:cNvPr>
          <p:cNvSpPr/>
          <p:nvPr userDrawn="1"/>
        </p:nvSpPr>
        <p:spPr>
          <a:xfrm>
            <a:off x="1383870" y="8369885"/>
            <a:ext cx="5087466" cy="1067326"/>
          </a:xfrm>
          <a:custGeom>
            <a:avLst/>
            <a:gdLst/>
            <a:ahLst/>
            <a:cxnLst/>
            <a:rect l="l" t="t" r="r" b="b"/>
            <a:pathLst>
              <a:path w="5087466" h="1067326">
                <a:moveTo>
                  <a:pt x="0" y="0"/>
                </a:moveTo>
                <a:lnTo>
                  <a:pt x="5087466" y="0"/>
                </a:lnTo>
                <a:lnTo>
                  <a:pt x="5087466" y="1067325"/>
                </a:lnTo>
                <a:lnTo>
                  <a:pt x="0" y="1067325"/>
                </a:lnTo>
                <a:lnTo>
                  <a:pt x="0" y="0"/>
                </a:lnTo>
                <a:close/>
              </a:path>
            </a:pathLst>
          </a:custGeom>
          <a:blipFill>
            <a:blip r:embed="rId2"/>
            <a:stretch>
              <a:fillRect/>
            </a:stretch>
          </a:blipFill>
        </p:spPr>
        <p:txBody>
          <a:bodyPr/>
          <a:lstStyle/>
          <a:p>
            <a:endParaRPr lang="el-GR"/>
          </a:p>
        </p:txBody>
      </p:sp>
      <p:sp>
        <p:nvSpPr>
          <p:cNvPr id="25" name="TextBox 19">
            <a:extLst>
              <a:ext uri="{FF2B5EF4-FFF2-40B4-BE49-F238E27FC236}">
                <a16:creationId xmlns:a16="http://schemas.microsoft.com/office/drawing/2014/main" id="{A1341DA0-0924-43D3-BBFE-B080C4026A0E}"/>
              </a:ext>
            </a:extLst>
          </p:cNvPr>
          <p:cNvSpPr txBox="1"/>
          <p:nvPr userDrawn="1"/>
        </p:nvSpPr>
        <p:spPr>
          <a:xfrm>
            <a:off x="7279715" y="8341310"/>
            <a:ext cx="9979585" cy="1266565"/>
          </a:xfrm>
          <a:prstGeom prst="rect">
            <a:avLst/>
          </a:prstGeom>
        </p:spPr>
        <p:txBody>
          <a:bodyPr lIns="0" tIns="0" rIns="0" bIns="0" rtlCol="0" anchor="t">
            <a:spAutoFit/>
          </a:bodyPr>
          <a:lstStyle/>
          <a:p>
            <a:pPr>
              <a:lnSpc>
                <a:spcPts val="2043"/>
              </a:lnSpc>
            </a:pPr>
            <a:r>
              <a:rPr lang="en-US" sz="1459" u="none" dirty="0">
                <a:solidFill>
                  <a:srgbClr val="FFFFFF"/>
                </a:solidFill>
                <a:latin typeface="Open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a:lnSpc>
                <a:spcPts val="2043"/>
              </a:lnSpc>
            </a:pPr>
            <a:endParaRPr lang="en-US" sz="1459" u="none" dirty="0">
              <a:solidFill>
                <a:srgbClr val="FFFFFF"/>
              </a:solidFill>
              <a:latin typeface="Open Sans"/>
            </a:endParaRPr>
          </a:p>
          <a:p>
            <a:pPr>
              <a:lnSpc>
                <a:spcPts val="2043"/>
              </a:lnSpc>
            </a:pPr>
            <a:endParaRPr lang="en-US" sz="1459" u="none" dirty="0">
              <a:solidFill>
                <a:srgbClr val="FFFFFF"/>
              </a:solidFill>
              <a:latin typeface="Open Sans"/>
            </a:endParaRPr>
          </a:p>
        </p:txBody>
      </p:sp>
      <p:pic>
        <p:nvPicPr>
          <p:cNvPr id="27" name="Picture 26">
            <a:extLst>
              <a:ext uri="{FF2B5EF4-FFF2-40B4-BE49-F238E27FC236}">
                <a16:creationId xmlns:a16="http://schemas.microsoft.com/office/drawing/2014/main" id="{1B20BF71-AFBD-2025-E97B-30AEAB6974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412" y="308321"/>
            <a:ext cx="3794070" cy="3794070"/>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63B4C8-8944-A354-633D-68F6AE14B1CE}"/>
              </a:ext>
            </a:extLst>
          </p:cNvPr>
          <p:cNvSpPr>
            <a:spLocks noGrp="1"/>
          </p:cNvSpPr>
          <p:nvPr>
            <p:ph type="ctrTitle"/>
          </p:nvPr>
        </p:nvSpPr>
        <p:spPr>
          <a:xfrm>
            <a:off x="2286000" y="1683545"/>
            <a:ext cx="13716000" cy="3581400"/>
          </a:xfrm>
        </p:spPr>
        <p:txBody>
          <a:bodyPr anchor="b"/>
          <a:lstStyle>
            <a:lvl1pPr algn="ctr">
              <a:defRPr sz="9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66C6B14-86E1-838F-B802-6976FAB4086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435DD0F-E50C-CF88-DE86-E779C8303A59}"/>
              </a:ext>
            </a:extLst>
          </p:cNvPr>
          <p:cNvSpPr>
            <a:spLocks noGrp="1"/>
          </p:cNvSpPr>
          <p:nvPr>
            <p:ph type="dt" sz="half" idx="10"/>
          </p:nvPr>
        </p:nvSpPr>
        <p:spPr/>
        <p:txBody>
          <a:bodyPr/>
          <a:lstStyle/>
          <a:p>
            <a:fld id="{38830D4D-0B36-439E-BB94-B70D8CF22914}" type="datetimeFigureOut">
              <a:rPr lang="el-GR" smtClean="0"/>
              <a:t>13/11/2025</a:t>
            </a:fld>
            <a:endParaRPr lang="el-GR"/>
          </a:p>
        </p:txBody>
      </p:sp>
      <p:sp>
        <p:nvSpPr>
          <p:cNvPr id="5" name="Θέση υποσέλιδου 4">
            <a:extLst>
              <a:ext uri="{FF2B5EF4-FFF2-40B4-BE49-F238E27FC236}">
                <a16:creationId xmlns:a16="http://schemas.microsoft.com/office/drawing/2014/main" id="{786F6067-5366-2251-5AB5-88477D652AF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C025424-59FB-98C7-378D-8BB73ACF2583}"/>
              </a:ext>
            </a:extLst>
          </p:cNvPr>
          <p:cNvSpPr>
            <a:spLocks noGrp="1"/>
          </p:cNvSpPr>
          <p:nvPr>
            <p:ph type="sldNum" sz="quarter" idx="12"/>
          </p:nvPr>
        </p:nvSpPr>
        <p:spPr/>
        <p:txBody>
          <a:bodyPr/>
          <a:lstStyle/>
          <a:p>
            <a:fld id="{41F92F42-B26C-4897-BE43-02859A316409}" type="slidenum">
              <a:rPr lang="el-GR" smtClean="0"/>
              <a:t>‹#›</a:t>
            </a:fld>
            <a:endParaRPr lang="el-GR"/>
          </a:p>
        </p:txBody>
      </p:sp>
    </p:spTree>
    <p:extLst>
      <p:ext uri="{BB962C8B-B14F-4D97-AF65-F5344CB8AC3E}">
        <p14:creationId xmlns:p14="http://schemas.microsoft.com/office/powerpoint/2010/main" val="371717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880FCE-7330-8958-C1C5-4974D3B45F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94FB3ED-806A-9995-3439-36D2CE4E19A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ABF5952-8714-B174-080D-1C4D555F6811}"/>
              </a:ext>
            </a:extLst>
          </p:cNvPr>
          <p:cNvSpPr>
            <a:spLocks noGrp="1"/>
          </p:cNvSpPr>
          <p:nvPr>
            <p:ph type="dt" sz="half" idx="10"/>
          </p:nvPr>
        </p:nvSpPr>
        <p:spPr/>
        <p:txBody>
          <a:bodyPr/>
          <a:lstStyle/>
          <a:p>
            <a:fld id="{38830D4D-0B36-439E-BB94-B70D8CF22914}" type="datetimeFigureOut">
              <a:rPr lang="el-GR" smtClean="0"/>
              <a:t>13/11/2025</a:t>
            </a:fld>
            <a:endParaRPr lang="el-GR"/>
          </a:p>
        </p:txBody>
      </p:sp>
      <p:sp>
        <p:nvSpPr>
          <p:cNvPr id="5" name="Θέση υποσέλιδου 4">
            <a:extLst>
              <a:ext uri="{FF2B5EF4-FFF2-40B4-BE49-F238E27FC236}">
                <a16:creationId xmlns:a16="http://schemas.microsoft.com/office/drawing/2014/main" id="{E9025D6C-6A6F-ED7A-FB58-5AA9B72746B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EA3D8C7-E1F9-D316-AB43-8FBAFF3963A6}"/>
              </a:ext>
            </a:extLst>
          </p:cNvPr>
          <p:cNvSpPr>
            <a:spLocks noGrp="1"/>
          </p:cNvSpPr>
          <p:nvPr>
            <p:ph type="sldNum" sz="quarter" idx="12"/>
          </p:nvPr>
        </p:nvSpPr>
        <p:spPr/>
        <p:txBody>
          <a:bodyPr/>
          <a:lstStyle/>
          <a:p>
            <a:fld id="{41F92F42-B26C-4897-BE43-02859A316409}" type="slidenum">
              <a:rPr lang="el-GR" smtClean="0"/>
              <a:t>‹#›</a:t>
            </a:fld>
            <a:endParaRPr lang="el-GR"/>
          </a:p>
        </p:txBody>
      </p:sp>
    </p:spTree>
    <p:extLst>
      <p:ext uri="{BB962C8B-B14F-4D97-AF65-F5344CB8AC3E}">
        <p14:creationId xmlns:p14="http://schemas.microsoft.com/office/powerpoint/2010/main" val="39039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sp>
        <p:nvSpPr>
          <p:cNvPr id="44" name="Google Shape;44;p5"/>
          <p:cNvSpPr txBox="1">
            <a:spLocks noGrp="1"/>
          </p:cNvSpPr>
          <p:nvPr>
            <p:ph type="title"/>
          </p:nvPr>
        </p:nvSpPr>
        <p:spPr>
          <a:xfrm>
            <a:off x="623400" y="820000"/>
            <a:ext cx="17041200" cy="1215600"/>
          </a:xfrm>
          <a:prstGeom prst="rect">
            <a:avLst/>
          </a:prstGeom>
        </p:spPr>
        <p:txBody>
          <a:bodyPr spcFirstLastPara="1" wrap="square" lIns="91425" tIns="91425" rIns="91425" bIns="9142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5" name="Google Shape;45;p5"/>
          <p:cNvSpPr txBox="1">
            <a:spLocks noGrp="1"/>
          </p:cNvSpPr>
          <p:nvPr>
            <p:ph type="body" idx="1"/>
          </p:nvPr>
        </p:nvSpPr>
        <p:spPr>
          <a:xfrm>
            <a:off x="623400" y="2459750"/>
            <a:ext cx="17041200" cy="6678000"/>
          </a:xfrm>
          <a:prstGeom prst="rect">
            <a:avLst/>
          </a:prstGeom>
        </p:spPr>
        <p:txBody>
          <a:bodyPr spcFirstLastPara="1" wrap="square" lIns="91425" tIns="91425" rIns="91425" bIns="91425" anchor="t" anchorCtr="0">
            <a:normAutofit/>
          </a:bodyPr>
          <a:lstStyle>
            <a:lvl1pPr marL="914378" lvl="0" indent="-685784">
              <a:spcBef>
                <a:spcPts val="0"/>
              </a:spcBef>
              <a:spcAft>
                <a:spcPts val="0"/>
              </a:spcAft>
              <a:buSzPts val="1800"/>
              <a:buChar char="●"/>
              <a:defRPr/>
            </a:lvl1pPr>
            <a:lvl2pPr marL="1828755" lvl="1" indent="-634985">
              <a:spcBef>
                <a:spcPts val="0"/>
              </a:spcBef>
              <a:spcAft>
                <a:spcPts val="0"/>
              </a:spcAft>
              <a:buSzPts val="1400"/>
              <a:buChar char="○"/>
              <a:defRPr/>
            </a:lvl2pPr>
            <a:lvl3pPr marL="2743131" lvl="2" indent="-634985">
              <a:spcBef>
                <a:spcPts val="0"/>
              </a:spcBef>
              <a:spcAft>
                <a:spcPts val="0"/>
              </a:spcAft>
              <a:buSzPts val="1400"/>
              <a:buChar char="■"/>
              <a:defRPr/>
            </a:lvl3pPr>
            <a:lvl4pPr marL="3657509" lvl="3" indent="-634985">
              <a:spcBef>
                <a:spcPts val="0"/>
              </a:spcBef>
              <a:spcAft>
                <a:spcPts val="0"/>
              </a:spcAft>
              <a:buSzPts val="1400"/>
              <a:buChar char="●"/>
              <a:defRPr/>
            </a:lvl4pPr>
            <a:lvl5pPr marL="4571886" lvl="4" indent="-634985">
              <a:spcBef>
                <a:spcPts val="0"/>
              </a:spcBef>
              <a:spcAft>
                <a:spcPts val="0"/>
              </a:spcAft>
              <a:buSzPts val="1400"/>
              <a:buChar char="○"/>
              <a:defRPr/>
            </a:lvl5pPr>
            <a:lvl6pPr marL="5486264" lvl="5" indent="-634985">
              <a:spcBef>
                <a:spcPts val="0"/>
              </a:spcBef>
              <a:spcAft>
                <a:spcPts val="0"/>
              </a:spcAft>
              <a:buSzPts val="1400"/>
              <a:buChar char="■"/>
              <a:defRPr/>
            </a:lvl6pPr>
            <a:lvl7pPr marL="6400640" lvl="6" indent="-634985">
              <a:spcBef>
                <a:spcPts val="0"/>
              </a:spcBef>
              <a:spcAft>
                <a:spcPts val="0"/>
              </a:spcAft>
              <a:buSzPts val="1400"/>
              <a:buChar char="●"/>
              <a:defRPr/>
            </a:lvl7pPr>
            <a:lvl8pPr marL="7315017" lvl="7" indent="-634985">
              <a:spcBef>
                <a:spcPts val="0"/>
              </a:spcBef>
              <a:spcAft>
                <a:spcPts val="0"/>
              </a:spcAft>
              <a:buSzPts val="1400"/>
              <a:buChar char="○"/>
              <a:defRPr/>
            </a:lvl8pPr>
            <a:lvl9pPr marL="8229395" lvl="8" indent="-634985">
              <a:spcBef>
                <a:spcPts val="0"/>
              </a:spcBef>
              <a:spcAft>
                <a:spcPts val="0"/>
              </a:spcAft>
              <a:buSzPts val="1400"/>
              <a:buChar char="■"/>
              <a:defRPr/>
            </a:lvl9pPr>
          </a:lstStyle>
          <a:p>
            <a:endParaRPr/>
          </a:p>
        </p:txBody>
      </p:sp>
      <p:sp>
        <p:nvSpPr>
          <p:cNvPr id="46" name="Google Shape;46;p5"/>
          <p:cNvSpPr txBox="1">
            <a:spLocks noGrp="1"/>
          </p:cNvSpPr>
          <p:nvPr>
            <p:ph type="sldNum" idx="12"/>
          </p:nvPr>
        </p:nvSpPr>
        <p:spPr>
          <a:xfrm>
            <a:off x="17073263" y="9630992"/>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25392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F39E07-DD07-4A93-ED54-9C3F547859E3}"/>
              </a:ext>
            </a:extLst>
          </p:cNvPr>
          <p:cNvSpPr>
            <a:spLocks noGrp="1"/>
          </p:cNvSpPr>
          <p:nvPr>
            <p:ph type="title"/>
          </p:nvPr>
        </p:nvSpPr>
        <p:spPr>
          <a:xfrm>
            <a:off x="1259682" y="547688"/>
            <a:ext cx="15773400" cy="1988345"/>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C771DD5-BCAD-C7AC-E772-92572021FA6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2711736-E638-C37A-B1A1-166C36586659}"/>
              </a:ext>
            </a:extLst>
          </p:cNvPr>
          <p:cNvSpPr>
            <a:spLocks noGrp="1"/>
          </p:cNvSpPr>
          <p:nvPr>
            <p:ph sz="half" idx="2"/>
          </p:nvPr>
        </p:nvSpPr>
        <p:spPr>
          <a:xfrm>
            <a:off x="1259683" y="3757613"/>
            <a:ext cx="7736681" cy="55268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F972050-3189-B713-E62B-39E6B9DDA43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8356520-0B43-FD91-BF02-FE819A4531E0}"/>
              </a:ext>
            </a:extLst>
          </p:cNvPr>
          <p:cNvSpPr>
            <a:spLocks noGrp="1"/>
          </p:cNvSpPr>
          <p:nvPr>
            <p:ph sz="quarter" idx="4"/>
          </p:nvPr>
        </p:nvSpPr>
        <p:spPr>
          <a:xfrm>
            <a:off x="9258300" y="3757613"/>
            <a:ext cx="7774782" cy="55268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3CA17C4-9161-B6BE-98EF-4E26FA87A677}"/>
              </a:ext>
            </a:extLst>
          </p:cNvPr>
          <p:cNvSpPr>
            <a:spLocks noGrp="1"/>
          </p:cNvSpPr>
          <p:nvPr>
            <p:ph type="dt" sz="half" idx="10"/>
          </p:nvPr>
        </p:nvSpPr>
        <p:spPr/>
        <p:txBody>
          <a:bodyPr/>
          <a:lstStyle/>
          <a:p>
            <a:fld id="{38830D4D-0B36-439E-BB94-B70D8CF22914}" type="datetimeFigureOut">
              <a:rPr lang="el-GR" smtClean="0"/>
              <a:t>13/11/2025</a:t>
            </a:fld>
            <a:endParaRPr lang="el-GR"/>
          </a:p>
        </p:txBody>
      </p:sp>
      <p:sp>
        <p:nvSpPr>
          <p:cNvPr id="8" name="Θέση υποσέλιδου 7">
            <a:extLst>
              <a:ext uri="{FF2B5EF4-FFF2-40B4-BE49-F238E27FC236}">
                <a16:creationId xmlns:a16="http://schemas.microsoft.com/office/drawing/2014/main" id="{00BD8323-1246-0531-704D-F9F00550888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B32E21C-E817-5B15-BA48-81140C200F7F}"/>
              </a:ext>
            </a:extLst>
          </p:cNvPr>
          <p:cNvSpPr>
            <a:spLocks noGrp="1"/>
          </p:cNvSpPr>
          <p:nvPr>
            <p:ph type="sldNum" sz="quarter" idx="12"/>
          </p:nvPr>
        </p:nvSpPr>
        <p:spPr/>
        <p:txBody>
          <a:bodyPr/>
          <a:lstStyle/>
          <a:p>
            <a:fld id="{41F92F42-B26C-4897-BE43-02859A316409}" type="slidenum">
              <a:rPr lang="el-GR" smtClean="0"/>
              <a:t>‹#›</a:t>
            </a:fld>
            <a:endParaRPr lang="el-GR"/>
          </a:p>
        </p:txBody>
      </p:sp>
    </p:spTree>
    <p:extLst>
      <p:ext uri="{BB962C8B-B14F-4D97-AF65-F5344CB8AC3E}">
        <p14:creationId xmlns:p14="http://schemas.microsoft.com/office/powerpoint/2010/main" val="154993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7" r:id="rId4"/>
    <p:sldLayoutId id="2147483659" r:id="rId5"/>
    <p:sldLayoutId id="2147483660" r:id="rId6"/>
    <p:sldLayoutId id="2147483661" r:id="rId7"/>
    <p:sldLayoutId id="2147483662"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evagel@uoi.gr"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cambridge.org/elt/blog/2022/04/29/seven-best-digital-teaching-tools-online-es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fcit.usf.edu/distance/chap5.htm"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unesco.org/gem-report/en/technolog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C88C-20F9-3428-7EB6-7ECBB38BCBB0}"/>
              </a:ext>
            </a:extLst>
          </p:cNvPr>
          <p:cNvSpPr>
            <a:spLocks noGrp="1"/>
          </p:cNvSpPr>
          <p:nvPr>
            <p:ph type="title"/>
          </p:nvPr>
        </p:nvSpPr>
        <p:spPr>
          <a:xfrm>
            <a:off x="1676400" y="2078891"/>
            <a:ext cx="13716000" cy="5122009"/>
          </a:xfrm>
        </p:spPr>
        <p:txBody>
          <a:bodyPr/>
          <a:lstStyle/>
          <a:p>
            <a:pPr algn="ctr"/>
            <a:r>
              <a:rPr lang="en-US" dirty="0" err="1">
                <a:solidFill>
                  <a:schemeClr val="accent1">
                    <a:lumMod val="50000"/>
                  </a:schemeClr>
                </a:solidFill>
              </a:rPr>
              <a:t>Métodos</a:t>
            </a:r>
            <a:r>
              <a:rPr lang="en-US" dirty="0">
                <a:solidFill>
                  <a:schemeClr val="accent1">
                    <a:lumMod val="50000"/>
                  </a:schemeClr>
                </a:solidFill>
              </a:rPr>
              <a:t> de </a:t>
            </a:r>
            <a:r>
              <a:rPr lang="en-US" dirty="0" err="1">
                <a:solidFill>
                  <a:schemeClr val="accent1">
                    <a:lumMod val="50000"/>
                  </a:schemeClr>
                </a:solidFill>
              </a:rPr>
              <a:t>Enseñanza</a:t>
            </a:r>
            <a:r>
              <a:rPr lang="en-US" dirty="0">
                <a:solidFill>
                  <a:schemeClr val="accent1">
                    <a:lumMod val="50000"/>
                  </a:schemeClr>
                </a:solidFill>
              </a:rPr>
              <a:t> </a:t>
            </a:r>
            <a:r>
              <a:rPr lang="en-US" dirty="0" err="1">
                <a:solidFill>
                  <a:schemeClr val="accent1">
                    <a:lumMod val="50000"/>
                  </a:schemeClr>
                </a:solidFill>
              </a:rPr>
              <a:t>Asíncrona</a:t>
            </a:r>
            <a:r>
              <a:rPr lang="en-US" dirty="0">
                <a:solidFill>
                  <a:schemeClr val="accent1">
                    <a:lumMod val="50000"/>
                  </a:schemeClr>
                </a:solidFill>
              </a:rPr>
              <a:t> </a:t>
            </a:r>
            <a:r>
              <a:rPr lang="en-US" dirty="0" err="1">
                <a:solidFill>
                  <a:schemeClr val="accent1">
                    <a:lumMod val="50000"/>
                  </a:schemeClr>
                </a:solidFill>
              </a:rPr>
              <a:t>usando</a:t>
            </a:r>
            <a:r>
              <a:rPr lang="en-US" dirty="0">
                <a:solidFill>
                  <a:schemeClr val="accent1">
                    <a:lumMod val="50000"/>
                  </a:schemeClr>
                </a:solidFill>
              </a:rPr>
              <a:t> </a:t>
            </a:r>
            <a:r>
              <a:rPr lang="en-US" dirty="0" err="1">
                <a:solidFill>
                  <a:schemeClr val="accent1">
                    <a:lumMod val="50000"/>
                  </a:schemeClr>
                </a:solidFill>
              </a:rPr>
              <a:t>Entornos</a:t>
            </a:r>
            <a:r>
              <a:rPr lang="en-US" dirty="0">
                <a:solidFill>
                  <a:schemeClr val="accent1">
                    <a:lumMod val="50000"/>
                  </a:schemeClr>
                </a:solidFill>
              </a:rPr>
              <a:t> </a:t>
            </a:r>
            <a:r>
              <a:rPr lang="en-US" dirty="0" err="1">
                <a:solidFill>
                  <a:schemeClr val="accent1">
                    <a:lumMod val="50000"/>
                  </a:schemeClr>
                </a:solidFill>
              </a:rPr>
              <a:t>Virtuales</a:t>
            </a:r>
            <a:r>
              <a:rPr lang="en-US" dirty="0">
                <a:solidFill>
                  <a:schemeClr val="accent1">
                    <a:lumMod val="50000"/>
                  </a:schemeClr>
                </a:solidFill>
              </a:rPr>
              <a:t> de </a:t>
            </a:r>
            <a:r>
              <a:rPr lang="en-US" dirty="0" err="1">
                <a:solidFill>
                  <a:schemeClr val="accent1">
                    <a:lumMod val="50000"/>
                  </a:schemeClr>
                </a:solidFill>
              </a:rPr>
              <a:t>Aprendizaje</a:t>
            </a:r>
            <a:br>
              <a:rPr lang="en-US" dirty="0">
                <a:solidFill>
                  <a:srgbClr val="00B0F0"/>
                </a:solidFill>
              </a:rPr>
            </a:br>
            <a:br>
              <a:rPr lang="en-US" sz="4000" dirty="0">
                <a:solidFill>
                  <a:srgbClr val="C00000"/>
                </a:solidFill>
              </a:rPr>
            </a:br>
            <a:r>
              <a:rPr lang="es-ES" sz="4000" dirty="0">
                <a:solidFill>
                  <a:srgbClr val="C00000"/>
                </a:solidFill>
              </a:rPr>
              <a:t>Entrenamiento en el desarrollo de habilidades digitales para el personal académico</a:t>
            </a:r>
            <a:br>
              <a:rPr lang="es-ES" dirty="0"/>
            </a:br>
            <a:br>
              <a:rPr lang="en-US" dirty="0">
                <a:solidFill>
                  <a:srgbClr val="00B0F0"/>
                </a:solidFill>
              </a:rPr>
            </a:br>
            <a:endParaRPr lang="en-US" dirty="0">
              <a:solidFill>
                <a:srgbClr val="00B0F0"/>
              </a:solidFill>
            </a:endParaRPr>
          </a:p>
        </p:txBody>
      </p:sp>
      <p:sp>
        <p:nvSpPr>
          <p:cNvPr id="4" name="TextBox 3">
            <a:extLst>
              <a:ext uri="{FF2B5EF4-FFF2-40B4-BE49-F238E27FC236}">
                <a16:creationId xmlns:a16="http://schemas.microsoft.com/office/drawing/2014/main" id="{A5BC476D-16D6-B670-29D9-92DF9C36E6FE}"/>
              </a:ext>
            </a:extLst>
          </p:cNvPr>
          <p:cNvSpPr txBox="1"/>
          <p:nvPr/>
        </p:nvSpPr>
        <p:spPr>
          <a:xfrm>
            <a:off x="3886200" y="6286500"/>
            <a:ext cx="10058400" cy="3416320"/>
          </a:xfrm>
          <a:prstGeom prst="rect">
            <a:avLst/>
          </a:prstGeom>
          <a:noFill/>
        </p:spPr>
        <p:txBody>
          <a:bodyPr wrap="square" rtlCol="0">
            <a:spAutoFit/>
          </a:bodyPr>
          <a:lstStyle/>
          <a:p>
            <a:pPr algn="ctr"/>
            <a:r>
              <a:rPr lang="en-US" sz="4800" b="1" dirty="0">
                <a:solidFill>
                  <a:srgbClr val="002060"/>
                </a:solidFill>
              </a:rPr>
              <a:t>Evangelos K. Evangelou , Jenny </a:t>
            </a:r>
            <a:r>
              <a:rPr lang="en-US" sz="4800" b="1" dirty="0" err="1">
                <a:solidFill>
                  <a:srgbClr val="002060"/>
                </a:solidFill>
              </a:rPr>
              <a:t>Pagge</a:t>
            </a:r>
            <a:endParaRPr lang="en-US" sz="4800" b="1" dirty="0">
              <a:solidFill>
                <a:srgbClr val="002060"/>
              </a:solidFill>
            </a:endParaRPr>
          </a:p>
          <a:p>
            <a:pPr algn="ctr"/>
            <a:endParaRPr lang="en-US" sz="2800" b="1" dirty="0">
              <a:solidFill>
                <a:srgbClr val="002060"/>
              </a:solidFill>
            </a:endParaRPr>
          </a:p>
          <a:p>
            <a:pPr algn="ctr"/>
            <a:r>
              <a:rPr lang="en-US" sz="2800" b="1" i="1" dirty="0">
                <a:solidFill>
                  <a:srgbClr val="002060"/>
                </a:solidFill>
              </a:rPr>
              <a:t>Universidad de Ioannina (UOI) – Greece  (</a:t>
            </a:r>
            <a:r>
              <a:rPr lang="en-US" sz="2800" b="1" i="1" dirty="0">
                <a:solidFill>
                  <a:srgbClr val="002060"/>
                </a:solidFill>
                <a:hlinkClick r:id="rId2"/>
              </a:rPr>
              <a:t>eevagel@uoi.gr</a:t>
            </a:r>
            <a:r>
              <a:rPr lang="en-US" sz="2800" b="1" i="1" dirty="0">
                <a:solidFill>
                  <a:srgbClr val="002060"/>
                </a:solidFill>
              </a:rPr>
              <a:t>)</a:t>
            </a:r>
          </a:p>
          <a:p>
            <a:pPr algn="ctr"/>
            <a:endParaRPr lang="en-US" sz="2800" b="1" i="1" dirty="0">
              <a:solidFill>
                <a:srgbClr val="002060"/>
              </a:solidFill>
            </a:endParaRPr>
          </a:p>
          <a:p>
            <a:pPr algn="ctr"/>
            <a:endParaRPr lang="en-US" sz="2800" b="1" i="1" dirty="0">
              <a:solidFill>
                <a:srgbClr val="002060"/>
              </a:solidFill>
            </a:endParaRPr>
          </a:p>
          <a:p>
            <a:pPr algn="ctr"/>
            <a:r>
              <a:rPr lang="en-US" sz="2800" b="1" i="1" dirty="0">
                <a:solidFill>
                  <a:srgbClr val="002060"/>
                </a:solidFill>
              </a:rPr>
              <a:t>Santa Marta - Colombia</a:t>
            </a:r>
          </a:p>
          <a:p>
            <a:pPr algn="ctr"/>
            <a:r>
              <a:rPr lang="en-US" sz="2800" b="1" i="1" dirty="0">
                <a:solidFill>
                  <a:srgbClr val="002060"/>
                </a:solidFill>
              </a:rPr>
              <a:t>November 2025</a:t>
            </a:r>
            <a:endParaRPr lang="ru-RU" sz="2800" b="1" i="1" dirty="0">
              <a:solidFill>
                <a:srgbClr val="002060"/>
              </a:solidFill>
            </a:endParaRPr>
          </a:p>
        </p:txBody>
      </p:sp>
    </p:spTree>
    <p:extLst>
      <p:ext uri="{BB962C8B-B14F-4D97-AF65-F5344CB8AC3E}">
        <p14:creationId xmlns:p14="http://schemas.microsoft.com/office/powerpoint/2010/main" val="192719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10</a:t>
            </a:fld>
            <a:endParaRPr sz="1798">
              <a:latin typeface="Calibri"/>
              <a:cs typeface="Calibri"/>
            </a:endParaRPr>
          </a:p>
        </p:txBody>
      </p:sp>
      <p:sp>
        <p:nvSpPr>
          <p:cNvPr id="4" name="object 4"/>
          <p:cNvSpPr txBox="1"/>
          <p:nvPr/>
        </p:nvSpPr>
        <p:spPr>
          <a:xfrm>
            <a:off x="1067757" y="3147447"/>
            <a:ext cx="16416073" cy="6263253"/>
          </a:xfrm>
          <a:prstGeom prst="rect">
            <a:avLst/>
          </a:prstGeom>
        </p:spPr>
        <p:txBody>
          <a:bodyPr vert="horz" wrap="square" lIns="0" tIns="0" rIns="0" bIns="0" rtlCol="0">
            <a:spAutoFit/>
          </a:bodyPr>
          <a:lstStyle/>
          <a:p>
            <a:pPr marL="514350" indent="-514350">
              <a:buFont typeface="+mj-lt"/>
              <a:buAutoNum type="arabicPeriod"/>
            </a:pPr>
            <a:r>
              <a:rPr lang="es-ES" sz="3200" b="1" dirty="0">
                <a:solidFill>
                  <a:schemeClr val="accent1">
                    <a:lumMod val="50000"/>
                  </a:schemeClr>
                </a:solidFill>
              </a:rPr>
              <a:t>Recolección de Datos</a:t>
            </a:r>
            <a:r>
              <a:rPr lang="es-ES" sz="3200" dirty="0">
                <a:solidFill>
                  <a:schemeClr val="accent1">
                    <a:lumMod val="50000"/>
                  </a:schemeClr>
                </a:solidFill>
              </a:rPr>
              <a:t>: Google </a:t>
            </a:r>
            <a:r>
              <a:rPr lang="es-ES" sz="3200" dirty="0" err="1">
                <a:solidFill>
                  <a:schemeClr val="accent1">
                    <a:lumMod val="50000"/>
                  </a:schemeClr>
                </a:solidFill>
              </a:rPr>
              <a:t>Forms</a:t>
            </a:r>
            <a:r>
              <a:rPr lang="es-ES" sz="3200" dirty="0">
                <a:solidFill>
                  <a:schemeClr val="accent1">
                    <a:lumMod val="50000"/>
                  </a:schemeClr>
                </a:solidFill>
              </a:rPr>
              <a:t>, SurveyMonkey y </a:t>
            </a:r>
            <a:r>
              <a:rPr lang="es-ES" sz="3200" dirty="0" err="1">
                <a:solidFill>
                  <a:schemeClr val="accent1">
                    <a:lumMod val="50000"/>
                  </a:schemeClr>
                </a:solidFill>
              </a:rPr>
              <a:t>Qualtrics</a:t>
            </a:r>
            <a:r>
              <a:rPr lang="es-ES" sz="3200" dirty="0">
                <a:solidFill>
                  <a:schemeClr val="accent1">
                    <a:lumMod val="50000"/>
                  </a:schemeClr>
                </a:solidFill>
              </a:rPr>
              <a:t> permiten recopilar datos de manera eficiente y sistemática.</a:t>
            </a:r>
          </a:p>
          <a:p>
            <a:pPr marL="514350" indent="-514350">
              <a:buFont typeface="+mj-lt"/>
              <a:buAutoNum type="arabicPeriod"/>
            </a:pPr>
            <a:r>
              <a:rPr lang="es-ES" sz="3200" b="1" dirty="0">
                <a:solidFill>
                  <a:schemeClr val="accent1">
                    <a:lumMod val="50000"/>
                  </a:schemeClr>
                </a:solidFill>
              </a:rPr>
              <a:t>Análisis de Datos</a:t>
            </a:r>
            <a:r>
              <a:rPr lang="es-ES" sz="3200" dirty="0">
                <a:solidFill>
                  <a:schemeClr val="accent1">
                    <a:lumMod val="50000"/>
                  </a:schemeClr>
                </a:solidFill>
              </a:rPr>
              <a:t>: R, Python (Pandas, </a:t>
            </a:r>
            <a:r>
              <a:rPr lang="es-ES" sz="3200" dirty="0" err="1">
                <a:solidFill>
                  <a:schemeClr val="accent1">
                    <a:lumMod val="50000"/>
                  </a:schemeClr>
                </a:solidFill>
              </a:rPr>
              <a:t>NumPy</a:t>
            </a:r>
            <a:r>
              <a:rPr lang="es-ES" sz="3200" dirty="0">
                <a:solidFill>
                  <a:schemeClr val="accent1">
                    <a:lumMod val="50000"/>
                  </a:schemeClr>
                </a:solidFill>
              </a:rPr>
              <a:t>, </a:t>
            </a:r>
            <a:r>
              <a:rPr lang="es-ES" sz="3200" dirty="0" err="1">
                <a:solidFill>
                  <a:schemeClr val="accent1">
                    <a:lumMod val="50000"/>
                  </a:schemeClr>
                </a:solidFill>
              </a:rPr>
              <a:t>SciPy</a:t>
            </a:r>
            <a:r>
              <a:rPr lang="es-ES" sz="3200" dirty="0">
                <a:solidFill>
                  <a:schemeClr val="accent1">
                    <a:lumMod val="50000"/>
                  </a:schemeClr>
                </a:solidFill>
              </a:rPr>
              <a:t>) y SPSS se utilizan para analizar e interpretar datos.</a:t>
            </a:r>
          </a:p>
          <a:p>
            <a:pPr marL="514350" indent="-514350">
              <a:buFont typeface="+mj-lt"/>
              <a:buAutoNum type="arabicPeriod"/>
            </a:pPr>
            <a:r>
              <a:rPr lang="es-ES" sz="3200" b="1" dirty="0">
                <a:solidFill>
                  <a:schemeClr val="accent1">
                    <a:lumMod val="50000"/>
                  </a:schemeClr>
                </a:solidFill>
              </a:rPr>
              <a:t>Pruebas de Hipótesis</a:t>
            </a:r>
            <a:r>
              <a:rPr lang="es-ES" sz="3200" dirty="0">
                <a:solidFill>
                  <a:schemeClr val="accent1">
                    <a:lumMod val="50000"/>
                  </a:schemeClr>
                </a:solidFill>
              </a:rPr>
              <a:t>: Minitab, Stata y SAS proporcionan métodos robustos para pruebas estadísticas.</a:t>
            </a:r>
          </a:p>
          <a:p>
            <a:pPr marL="514350" indent="-514350">
              <a:buFont typeface="+mj-lt"/>
              <a:buAutoNum type="arabicPeriod"/>
            </a:pPr>
            <a:r>
              <a:rPr lang="es-ES" sz="3200" b="1" dirty="0">
                <a:solidFill>
                  <a:schemeClr val="accent1">
                    <a:lumMod val="50000"/>
                  </a:schemeClr>
                </a:solidFill>
              </a:rPr>
              <a:t>Presentación de Resultados</a:t>
            </a:r>
            <a:r>
              <a:rPr lang="es-ES" sz="3200" dirty="0">
                <a:solidFill>
                  <a:schemeClr val="accent1">
                    <a:lumMod val="50000"/>
                  </a:schemeClr>
                </a:solidFill>
              </a:rPr>
              <a:t>: Microsoft Excel, </a:t>
            </a:r>
            <a:r>
              <a:rPr lang="es-ES" sz="3200" dirty="0" err="1">
                <a:solidFill>
                  <a:schemeClr val="accent1">
                    <a:lumMod val="50000"/>
                  </a:schemeClr>
                </a:solidFill>
              </a:rPr>
              <a:t>Tableau</a:t>
            </a:r>
            <a:r>
              <a:rPr lang="es-ES" sz="3200" dirty="0">
                <a:solidFill>
                  <a:schemeClr val="accent1">
                    <a:lumMod val="50000"/>
                  </a:schemeClr>
                </a:solidFill>
              </a:rPr>
              <a:t> y Google Data Studio permiten visualizar datos y presentar resultados de forma clara.</a:t>
            </a:r>
          </a:p>
          <a:p>
            <a:pPr marL="999169" marR="12684" indent="-742950">
              <a:lnSpc>
                <a:spcPct val="90100"/>
              </a:lnSpc>
              <a:spcBef>
                <a:spcPts val="210"/>
              </a:spcBef>
              <a:buClr>
                <a:srgbClr val="002060"/>
              </a:buClr>
              <a:buFont typeface="+mj-lt"/>
              <a:buAutoNum type="arabicPeriod"/>
              <a:tabLst>
                <a:tab pos="938625" algn="l"/>
              </a:tabLst>
            </a:pPr>
            <a:endParaRPr sz="3596" dirty="0">
              <a:solidFill>
                <a:schemeClr val="accent1">
                  <a:lumMod val="50000"/>
                </a:schemeClr>
              </a:solidFill>
              <a:latin typeface="Calibri"/>
              <a:cs typeface="Calibri"/>
            </a:endParaRPr>
          </a:p>
          <a:p>
            <a:pPr marL="25368" marR="468044" algn="ctr">
              <a:spcBef>
                <a:spcPts val="2737"/>
              </a:spcBef>
            </a:pPr>
            <a:r>
              <a:rPr lang="en-US" sz="2000" spc="-10" dirty="0">
                <a:solidFill>
                  <a:schemeClr val="accent1">
                    <a:lumMod val="50000"/>
                  </a:schemeClr>
                </a:solidFill>
                <a:cs typeface="Calibri"/>
              </a:rPr>
              <a:t>Fuent</a:t>
            </a:r>
            <a:r>
              <a:rPr sz="2000" spc="-20" dirty="0">
                <a:solidFill>
                  <a:schemeClr val="accent1">
                    <a:lumMod val="50000"/>
                  </a:schemeClr>
                </a:solidFill>
                <a:cs typeface="Calibri"/>
              </a:rPr>
              <a:t>e:</a:t>
            </a:r>
            <a:r>
              <a:rPr sz="2000" spc="20" dirty="0">
                <a:solidFill>
                  <a:schemeClr val="accent1">
                    <a:lumMod val="50000"/>
                  </a:schemeClr>
                </a:solidFill>
                <a:cs typeface="Calibri"/>
              </a:rPr>
              <a:t> </a:t>
            </a:r>
            <a:r>
              <a:rPr sz="2000" spc="-10" dirty="0">
                <a:solidFill>
                  <a:schemeClr val="accent1">
                    <a:lumMod val="50000"/>
                  </a:schemeClr>
                </a:solidFill>
                <a:cs typeface="Calibri"/>
              </a:rPr>
              <a:t>A</a:t>
            </a:r>
            <a:r>
              <a:rPr sz="2000" spc="-30" dirty="0">
                <a:solidFill>
                  <a:schemeClr val="accent1">
                    <a:lumMod val="50000"/>
                  </a:schemeClr>
                </a:solidFill>
                <a:cs typeface="Calibri"/>
              </a:rPr>
              <a:t>li</a:t>
            </a:r>
            <a:r>
              <a:rPr sz="2000" spc="-10" dirty="0">
                <a:solidFill>
                  <a:schemeClr val="accent1">
                    <a:lumMod val="50000"/>
                  </a:schemeClr>
                </a:solidFill>
                <a:cs typeface="Calibri"/>
              </a:rPr>
              <a:t>,</a:t>
            </a:r>
            <a:r>
              <a:rPr sz="2000" spc="10" dirty="0">
                <a:solidFill>
                  <a:schemeClr val="accent1">
                    <a:lumMod val="50000"/>
                  </a:schemeClr>
                </a:solidFill>
                <a:cs typeface="Calibri"/>
              </a:rPr>
              <a:t> </a:t>
            </a:r>
            <a:r>
              <a:rPr sz="2000" spc="-20" dirty="0">
                <a:solidFill>
                  <a:schemeClr val="accent1">
                    <a:lumMod val="50000"/>
                  </a:schemeClr>
                </a:solidFill>
                <a:cs typeface="Calibri"/>
              </a:rPr>
              <a:t>M</a:t>
            </a:r>
            <a:r>
              <a:rPr sz="2000" spc="-10" dirty="0">
                <a:solidFill>
                  <a:schemeClr val="accent1">
                    <a:lumMod val="50000"/>
                  </a:schemeClr>
                </a:solidFill>
                <a:cs typeface="Calibri"/>
              </a:rPr>
              <a:t>.</a:t>
            </a:r>
            <a:r>
              <a:rPr sz="2000" spc="10" dirty="0">
                <a:solidFill>
                  <a:schemeClr val="accent1">
                    <a:lumMod val="50000"/>
                  </a:schemeClr>
                </a:solidFill>
                <a:cs typeface="Calibri"/>
              </a:rPr>
              <a:t> </a:t>
            </a:r>
            <a:r>
              <a:rPr sz="2000" dirty="0">
                <a:solidFill>
                  <a:schemeClr val="accent1">
                    <a:lumMod val="50000"/>
                  </a:schemeClr>
                </a:solidFill>
                <a:cs typeface="Calibri"/>
              </a:rPr>
              <a:t>(</a:t>
            </a:r>
            <a:r>
              <a:rPr sz="2000" spc="-40" dirty="0">
                <a:solidFill>
                  <a:schemeClr val="accent1">
                    <a:lumMod val="50000"/>
                  </a:schemeClr>
                </a:solidFill>
                <a:cs typeface="Calibri"/>
              </a:rPr>
              <a:t>2023</a:t>
            </a:r>
            <a:r>
              <a:rPr sz="2000" dirty="0">
                <a:solidFill>
                  <a:schemeClr val="accent1">
                    <a:lumMod val="50000"/>
                  </a:schemeClr>
                </a:solidFill>
                <a:cs typeface="Calibri"/>
              </a:rPr>
              <a:t>)</a:t>
            </a:r>
            <a:r>
              <a:rPr sz="2000" spc="-10" dirty="0">
                <a:solidFill>
                  <a:schemeClr val="accent1">
                    <a:lumMod val="50000"/>
                  </a:schemeClr>
                </a:solidFill>
                <a:cs typeface="Calibri"/>
              </a:rPr>
              <a:t>.</a:t>
            </a:r>
            <a:r>
              <a:rPr sz="2000" spc="100" dirty="0">
                <a:solidFill>
                  <a:schemeClr val="accent1">
                    <a:lumMod val="50000"/>
                  </a:schemeClr>
                </a:solidFill>
                <a:cs typeface="Calibri"/>
              </a:rPr>
              <a:t> </a:t>
            </a:r>
            <a:r>
              <a:rPr sz="2000" spc="-10" dirty="0">
                <a:solidFill>
                  <a:schemeClr val="accent1">
                    <a:lumMod val="50000"/>
                  </a:schemeClr>
                </a:solidFill>
                <a:cs typeface="Calibri"/>
              </a:rPr>
              <a:t>A</a:t>
            </a:r>
            <a:r>
              <a:rPr sz="2000" spc="-50" dirty="0">
                <a:solidFill>
                  <a:schemeClr val="accent1">
                    <a:lumMod val="50000"/>
                  </a:schemeClr>
                </a:solidFill>
                <a:cs typeface="Calibri"/>
              </a:rPr>
              <a:t>n</a:t>
            </a:r>
            <a:r>
              <a:rPr sz="2000" spc="-20" dirty="0">
                <a:solidFill>
                  <a:schemeClr val="accent1">
                    <a:lumMod val="50000"/>
                  </a:schemeClr>
                </a:solidFill>
                <a:cs typeface="Calibri"/>
              </a:rPr>
              <a:t>a</a:t>
            </a:r>
            <a:r>
              <a:rPr sz="2000" spc="-30" dirty="0">
                <a:solidFill>
                  <a:schemeClr val="accent1">
                    <a:lumMod val="50000"/>
                  </a:schemeClr>
                </a:solidFill>
                <a:cs typeface="Calibri"/>
              </a:rPr>
              <a:t>lyti</a:t>
            </a:r>
            <a:r>
              <a:rPr sz="2000" dirty="0">
                <a:solidFill>
                  <a:schemeClr val="accent1">
                    <a:lumMod val="50000"/>
                  </a:schemeClr>
                </a:solidFill>
                <a:cs typeface="Calibri"/>
              </a:rPr>
              <a:t>c</a:t>
            </a:r>
            <a:r>
              <a:rPr sz="2000" spc="-10" dirty="0">
                <a:solidFill>
                  <a:schemeClr val="accent1">
                    <a:lumMod val="50000"/>
                  </a:schemeClr>
                </a:solidFill>
                <a:cs typeface="Calibri"/>
              </a:rPr>
              <a:t>al</a:t>
            </a:r>
            <a:r>
              <a:rPr sz="2000" spc="110" dirty="0">
                <a:solidFill>
                  <a:schemeClr val="accent1">
                    <a:lumMod val="50000"/>
                  </a:schemeClr>
                </a:solidFill>
                <a:cs typeface="Calibri"/>
              </a:rPr>
              <a:t> </a:t>
            </a:r>
            <a:r>
              <a:rPr sz="2000" spc="-280" dirty="0">
                <a:solidFill>
                  <a:schemeClr val="accent1">
                    <a:lumMod val="50000"/>
                  </a:schemeClr>
                </a:solidFill>
                <a:cs typeface="Calibri"/>
              </a:rPr>
              <a:t>T</a:t>
            </a:r>
            <a:r>
              <a:rPr sz="2000" spc="-10" dirty="0">
                <a:solidFill>
                  <a:schemeClr val="accent1">
                    <a:lumMod val="50000"/>
                  </a:schemeClr>
                </a:solidFill>
                <a:cs typeface="Calibri"/>
              </a:rPr>
              <a:t>oo</a:t>
            </a:r>
            <a:r>
              <a:rPr sz="2000" spc="-30" dirty="0">
                <a:solidFill>
                  <a:schemeClr val="accent1">
                    <a:lumMod val="50000"/>
                  </a:schemeClr>
                </a:solidFill>
                <a:cs typeface="Calibri"/>
              </a:rPr>
              <a:t>l</a:t>
            </a:r>
            <a:r>
              <a:rPr sz="2000" spc="-20" dirty="0">
                <a:solidFill>
                  <a:schemeClr val="accent1">
                    <a:lumMod val="50000"/>
                  </a:schemeClr>
                </a:solidFill>
                <a:cs typeface="Calibri"/>
              </a:rPr>
              <a:t>s</a:t>
            </a:r>
            <a:r>
              <a:rPr sz="2000" spc="10" dirty="0">
                <a:solidFill>
                  <a:schemeClr val="accent1">
                    <a:lumMod val="50000"/>
                  </a:schemeClr>
                </a:solidFill>
                <a:cs typeface="Calibri"/>
              </a:rPr>
              <a:t> </a:t>
            </a:r>
            <a:r>
              <a:rPr sz="2000" spc="-40" dirty="0">
                <a:solidFill>
                  <a:schemeClr val="accent1">
                    <a:lumMod val="50000"/>
                  </a:schemeClr>
                </a:solidFill>
                <a:cs typeface="Calibri"/>
              </a:rPr>
              <a:t>U</a:t>
            </a:r>
            <a:r>
              <a:rPr sz="2000" spc="-10" dirty="0">
                <a:solidFill>
                  <a:schemeClr val="accent1">
                    <a:lumMod val="50000"/>
                  </a:schemeClr>
                </a:solidFill>
                <a:cs typeface="Calibri"/>
              </a:rPr>
              <a:t>s</a:t>
            </a:r>
            <a:r>
              <a:rPr sz="2000" spc="-20" dirty="0">
                <a:solidFill>
                  <a:schemeClr val="accent1">
                    <a:lumMod val="50000"/>
                  </a:schemeClr>
                </a:solidFill>
                <a:cs typeface="Calibri"/>
              </a:rPr>
              <a:t>ed</a:t>
            </a:r>
            <a:r>
              <a:rPr sz="2000" spc="60" dirty="0">
                <a:solidFill>
                  <a:schemeClr val="accent1">
                    <a:lumMod val="50000"/>
                  </a:schemeClr>
                </a:solidFill>
                <a:cs typeface="Calibri"/>
              </a:rPr>
              <a:t> </a:t>
            </a:r>
            <a:r>
              <a:rPr sz="2000" spc="-30" dirty="0">
                <a:solidFill>
                  <a:schemeClr val="accent1">
                    <a:lumMod val="50000"/>
                  </a:schemeClr>
                </a:solidFill>
                <a:cs typeface="Calibri"/>
              </a:rPr>
              <a:t>i</a:t>
            </a:r>
            <a:r>
              <a:rPr sz="2000" spc="-20" dirty="0">
                <a:solidFill>
                  <a:schemeClr val="accent1">
                    <a:lumMod val="50000"/>
                  </a:schemeClr>
                </a:solidFill>
                <a:cs typeface="Calibri"/>
              </a:rPr>
              <a:t>n</a:t>
            </a:r>
            <a:r>
              <a:rPr sz="2000" spc="10" dirty="0">
                <a:solidFill>
                  <a:schemeClr val="accent1">
                    <a:lumMod val="50000"/>
                  </a:schemeClr>
                </a:solidFill>
                <a:cs typeface="Calibri"/>
              </a:rPr>
              <a:t> </a:t>
            </a:r>
            <a:r>
              <a:rPr sz="2000" dirty="0">
                <a:solidFill>
                  <a:schemeClr val="accent1">
                    <a:lumMod val="50000"/>
                  </a:schemeClr>
                </a:solidFill>
                <a:cs typeface="Calibri"/>
              </a:rPr>
              <a:t>I</a:t>
            </a:r>
            <a:r>
              <a:rPr sz="2000" spc="-50" dirty="0">
                <a:solidFill>
                  <a:schemeClr val="accent1">
                    <a:lumMod val="50000"/>
                  </a:schemeClr>
                </a:solidFill>
                <a:cs typeface="Calibri"/>
              </a:rPr>
              <a:t>nf</a:t>
            </a:r>
            <a:r>
              <a:rPr sz="2000" spc="-10" dirty="0">
                <a:solidFill>
                  <a:schemeClr val="accent1">
                    <a:lumMod val="50000"/>
                  </a:schemeClr>
                </a:solidFill>
                <a:cs typeface="Calibri"/>
              </a:rPr>
              <a:t>o</a:t>
            </a:r>
            <a:r>
              <a:rPr sz="2000" spc="-20" dirty="0">
                <a:solidFill>
                  <a:schemeClr val="accent1">
                    <a:lumMod val="50000"/>
                  </a:schemeClr>
                </a:solidFill>
                <a:cs typeface="Calibri"/>
              </a:rPr>
              <a:t>r</a:t>
            </a:r>
            <a:r>
              <a:rPr sz="2000" spc="-50" dirty="0">
                <a:solidFill>
                  <a:schemeClr val="accent1">
                    <a:lumMod val="50000"/>
                  </a:schemeClr>
                </a:solidFill>
                <a:cs typeface="Calibri"/>
              </a:rPr>
              <a:t>m</a:t>
            </a:r>
            <a:r>
              <a:rPr sz="2000" spc="-60" dirty="0">
                <a:solidFill>
                  <a:schemeClr val="accent1">
                    <a:lumMod val="50000"/>
                  </a:schemeClr>
                </a:solidFill>
                <a:cs typeface="Calibri"/>
              </a:rPr>
              <a:t>a</a:t>
            </a:r>
            <a:r>
              <a:rPr sz="2000" spc="-30" dirty="0">
                <a:solidFill>
                  <a:schemeClr val="accent1">
                    <a:lumMod val="50000"/>
                  </a:schemeClr>
                </a:solidFill>
                <a:cs typeface="Calibri"/>
              </a:rPr>
              <a:t>ti</a:t>
            </a:r>
            <a:r>
              <a:rPr sz="2000" spc="-10" dirty="0">
                <a:solidFill>
                  <a:schemeClr val="accent1">
                    <a:lumMod val="50000"/>
                  </a:schemeClr>
                </a:solidFill>
                <a:cs typeface="Calibri"/>
              </a:rPr>
              <a:t>o</a:t>
            </a:r>
            <a:r>
              <a:rPr sz="2000" spc="-20" dirty="0">
                <a:solidFill>
                  <a:schemeClr val="accent1">
                    <a:lumMod val="50000"/>
                  </a:schemeClr>
                </a:solidFill>
                <a:cs typeface="Calibri"/>
              </a:rPr>
              <a:t>n</a:t>
            </a:r>
            <a:r>
              <a:rPr sz="2000" spc="60" dirty="0">
                <a:solidFill>
                  <a:schemeClr val="accent1">
                    <a:lumMod val="50000"/>
                  </a:schemeClr>
                </a:solidFill>
                <a:cs typeface="Calibri"/>
              </a:rPr>
              <a:t> </a:t>
            </a:r>
            <a:r>
              <a:rPr sz="2000" spc="-20" dirty="0">
                <a:solidFill>
                  <a:schemeClr val="accent1">
                    <a:lumMod val="50000"/>
                  </a:schemeClr>
                </a:solidFill>
                <a:cs typeface="Calibri"/>
              </a:rPr>
              <a:t>Ma</a:t>
            </a:r>
            <a:r>
              <a:rPr sz="2000" spc="-50" dirty="0">
                <a:solidFill>
                  <a:schemeClr val="accent1">
                    <a:lumMod val="50000"/>
                  </a:schemeClr>
                </a:solidFill>
                <a:cs typeface="Calibri"/>
              </a:rPr>
              <a:t>n</a:t>
            </a:r>
            <a:r>
              <a:rPr sz="2000" spc="-20" dirty="0">
                <a:solidFill>
                  <a:schemeClr val="accent1">
                    <a:lumMod val="50000"/>
                  </a:schemeClr>
                </a:solidFill>
                <a:cs typeface="Calibri"/>
              </a:rPr>
              <a:t>a</a:t>
            </a:r>
            <a:r>
              <a:rPr sz="2000" spc="-40" dirty="0">
                <a:solidFill>
                  <a:schemeClr val="accent1">
                    <a:lumMod val="50000"/>
                  </a:schemeClr>
                </a:solidFill>
                <a:cs typeface="Calibri"/>
              </a:rPr>
              <a:t>g</a:t>
            </a:r>
            <a:r>
              <a:rPr sz="2000" spc="-20" dirty="0">
                <a:solidFill>
                  <a:schemeClr val="accent1">
                    <a:lumMod val="50000"/>
                  </a:schemeClr>
                </a:solidFill>
                <a:cs typeface="Calibri"/>
              </a:rPr>
              <a:t>e</a:t>
            </a:r>
            <a:r>
              <a:rPr sz="2000" spc="-50" dirty="0">
                <a:solidFill>
                  <a:schemeClr val="accent1">
                    <a:lumMod val="50000"/>
                  </a:schemeClr>
                </a:solidFill>
                <a:cs typeface="Calibri"/>
              </a:rPr>
              <a:t>m</a:t>
            </a:r>
            <a:r>
              <a:rPr sz="2000" spc="-20" dirty="0">
                <a:solidFill>
                  <a:schemeClr val="accent1">
                    <a:lumMod val="50000"/>
                  </a:schemeClr>
                </a:solidFill>
                <a:cs typeface="Calibri"/>
              </a:rPr>
              <a:t>e</a:t>
            </a:r>
            <a:r>
              <a:rPr sz="2000" spc="-90" dirty="0">
                <a:solidFill>
                  <a:schemeClr val="accent1">
                    <a:lumMod val="50000"/>
                  </a:schemeClr>
                </a:solidFill>
                <a:cs typeface="Calibri"/>
              </a:rPr>
              <a:t>n</a:t>
            </a:r>
            <a:r>
              <a:rPr sz="2000" spc="-30" dirty="0">
                <a:solidFill>
                  <a:schemeClr val="accent1">
                    <a:lumMod val="50000"/>
                  </a:schemeClr>
                </a:solidFill>
                <a:cs typeface="Calibri"/>
              </a:rPr>
              <a:t>t</a:t>
            </a:r>
            <a:r>
              <a:rPr sz="2000" spc="-10" dirty="0">
                <a:solidFill>
                  <a:schemeClr val="accent1">
                    <a:lumMod val="50000"/>
                  </a:schemeClr>
                </a:solidFill>
                <a:cs typeface="Calibri"/>
              </a:rPr>
              <a:t>,</a:t>
            </a:r>
            <a:r>
              <a:rPr sz="2000" spc="150" dirty="0">
                <a:solidFill>
                  <a:schemeClr val="accent1">
                    <a:lumMod val="50000"/>
                  </a:schemeClr>
                </a:solidFill>
                <a:cs typeface="Calibri"/>
              </a:rPr>
              <a:t> </a:t>
            </a:r>
            <a:r>
              <a:rPr sz="2000" spc="-10" dirty="0">
                <a:solidFill>
                  <a:schemeClr val="accent1">
                    <a:lumMod val="50000"/>
                  </a:schemeClr>
                </a:solidFill>
                <a:cs typeface="Calibri"/>
              </a:rPr>
              <a:t>D</a:t>
            </a:r>
            <a:r>
              <a:rPr sz="2000" spc="-30" dirty="0">
                <a:solidFill>
                  <a:schemeClr val="accent1">
                    <a:lumMod val="50000"/>
                  </a:schemeClr>
                </a:solidFill>
                <a:cs typeface="Calibri"/>
              </a:rPr>
              <a:t>igi</a:t>
            </a:r>
            <a:r>
              <a:rPr sz="2000" spc="-80" dirty="0">
                <a:solidFill>
                  <a:schemeClr val="accent1">
                    <a:lumMod val="50000"/>
                  </a:schemeClr>
                </a:solidFill>
                <a:cs typeface="Calibri"/>
              </a:rPr>
              <a:t>t</a:t>
            </a:r>
            <a:r>
              <a:rPr sz="2000" spc="-10" dirty="0">
                <a:solidFill>
                  <a:schemeClr val="accent1">
                    <a:lumMod val="50000"/>
                  </a:schemeClr>
                </a:solidFill>
                <a:cs typeface="Calibri"/>
              </a:rPr>
              <a:t>al</a:t>
            </a:r>
            <a:r>
              <a:rPr sz="2000" spc="160" dirty="0">
                <a:solidFill>
                  <a:schemeClr val="accent1">
                    <a:lumMod val="50000"/>
                  </a:schemeClr>
                </a:solidFill>
                <a:cs typeface="Calibri"/>
              </a:rPr>
              <a:t> </a:t>
            </a:r>
            <a:r>
              <a:rPr sz="2000" spc="-10" dirty="0">
                <a:solidFill>
                  <a:schemeClr val="accent1">
                    <a:lumMod val="50000"/>
                  </a:schemeClr>
                </a:solidFill>
                <a:cs typeface="Calibri"/>
              </a:rPr>
              <a:t>B</a:t>
            </a:r>
            <a:r>
              <a:rPr sz="2000" spc="-50" dirty="0">
                <a:solidFill>
                  <a:schemeClr val="accent1">
                    <a:lumMod val="50000"/>
                  </a:schemeClr>
                </a:solidFill>
                <a:cs typeface="Calibri"/>
              </a:rPr>
              <a:t>u</a:t>
            </a:r>
            <a:r>
              <a:rPr sz="2000" spc="-10" dirty="0">
                <a:solidFill>
                  <a:schemeClr val="accent1">
                    <a:lumMod val="50000"/>
                  </a:schemeClr>
                </a:solidFill>
                <a:cs typeface="Calibri"/>
              </a:rPr>
              <a:t>s</a:t>
            </a:r>
            <a:r>
              <a:rPr sz="2000" spc="-30" dirty="0">
                <a:solidFill>
                  <a:schemeClr val="accent1">
                    <a:lumMod val="50000"/>
                  </a:schemeClr>
                </a:solidFill>
                <a:cs typeface="Calibri"/>
              </a:rPr>
              <a:t>i</a:t>
            </a:r>
            <a:r>
              <a:rPr sz="2000" spc="-50" dirty="0">
                <a:solidFill>
                  <a:schemeClr val="accent1">
                    <a:lumMod val="50000"/>
                  </a:schemeClr>
                </a:solidFill>
                <a:cs typeface="Calibri"/>
              </a:rPr>
              <a:t>n</a:t>
            </a:r>
            <a:r>
              <a:rPr sz="2000" spc="-20" dirty="0">
                <a:solidFill>
                  <a:schemeClr val="accent1">
                    <a:lumMod val="50000"/>
                  </a:schemeClr>
                </a:solidFill>
                <a:cs typeface="Calibri"/>
              </a:rPr>
              <a:t>e</a:t>
            </a:r>
            <a:r>
              <a:rPr sz="2000" spc="-10" dirty="0">
                <a:solidFill>
                  <a:schemeClr val="accent1">
                    <a:lumMod val="50000"/>
                  </a:schemeClr>
                </a:solidFill>
                <a:cs typeface="Calibri"/>
              </a:rPr>
              <a:t>ss,</a:t>
            </a:r>
            <a:r>
              <a:rPr sz="2000" spc="60" dirty="0">
                <a:solidFill>
                  <a:schemeClr val="accent1">
                    <a:lumMod val="50000"/>
                  </a:schemeClr>
                </a:solidFill>
                <a:cs typeface="Calibri"/>
              </a:rPr>
              <a:t> </a:t>
            </a:r>
            <a:r>
              <a:rPr sz="2000" dirty="0">
                <a:solidFill>
                  <a:schemeClr val="accent1">
                    <a:lumMod val="50000"/>
                  </a:schemeClr>
                </a:solidFill>
                <a:cs typeface="Calibri"/>
              </a:rPr>
              <a:t>I</a:t>
            </a:r>
            <a:r>
              <a:rPr sz="2000" spc="-30" dirty="0">
                <a:solidFill>
                  <a:schemeClr val="accent1">
                    <a:lumMod val="50000"/>
                  </a:schemeClr>
                </a:solidFill>
                <a:cs typeface="Calibri"/>
              </a:rPr>
              <a:t>C</a:t>
            </a:r>
            <a:r>
              <a:rPr sz="2000" spc="-20" dirty="0">
                <a:solidFill>
                  <a:schemeClr val="accent1">
                    <a:lumMod val="50000"/>
                  </a:schemeClr>
                </a:solidFill>
                <a:cs typeface="Calibri"/>
              </a:rPr>
              <a:t>T</a:t>
            </a:r>
            <a:r>
              <a:rPr sz="2000" spc="20" dirty="0">
                <a:solidFill>
                  <a:schemeClr val="accent1">
                    <a:lumMod val="50000"/>
                  </a:schemeClr>
                </a:solidFill>
                <a:cs typeface="Calibri"/>
              </a:rPr>
              <a:t> </a:t>
            </a:r>
            <a:r>
              <a:rPr sz="2000" spc="-20" dirty="0">
                <a:solidFill>
                  <a:schemeClr val="accent1">
                    <a:lumMod val="50000"/>
                  </a:schemeClr>
                </a:solidFill>
                <a:cs typeface="Calibri"/>
              </a:rPr>
              <a:t>a</a:t>
            </a:r>
            <a:r>
              <a:rPr sz="2000" spc="-50" dirty="0">
                <a:solidFill>
                  <a:schemeClr val="accent1">
                    <a:lumMod val="50000"/>
                  </a:schemeClr>
                </a:solidFill>
                <a:cs typeface="Calibri"/>
              </a:rPr>
              <a:t>n</a:t>
            </a:r>
            <a:r>
              <a:rPr sz="2000" spc="-20" dirty="0">
                <a:solidFill>
                  <a:schemeClr val="accent1">
                    <a:lumMod val="50000"/>
                  </a:schemeClr>
                </a:solidFill>
                <a:cs typeface="Calibri"/>
              </a:rPr>
              <a:t>d</a:t>
            </a:r>
            <a:r>
              <a:rPr sz="2000" spc="60" dirty="0">
                <a:solidFill>
                  <a:schemeClr val="accent1">
                    <a:lumMod val="50000"/>
                  </a:schemeClr>
                </a:solidFill>
                <a:cs typeface="Calibri"/>
              </a:rPr>
              <a:t> </a:t>
            </a:r>
            <a:r>
              <a:rPr sz="2000" dirty="0">
                <a:solidFill>
                  <a:schemeClr val="accent1">
                    <a:lumMod val="50000"/>
                  </a:schemeClr>
                </a:solidFill>
                <a:cs typeface="Calibri"/>
              </a:rPr>
              <a:t>I</a:t>
            </a:r>
            <a:r>
              <a:rPr sz="2000" spc="-50" dirty="0">
                <a:solidFill>
                  <a:schemeClr val="accent1">
                    <a:lumMod val="50000"/>
                  </a:schemeClr>
                </a:solidFill>
                <a:cs typeface="Calibri"/>
              </a:rPr>
              <a:t>nf</a:t>
            </a:r>
            <a:r>
              <a:rPr sz="2000" spc="-10" dirty="0">
                <a:solidFill>
                  <a:schemeClr val="accent1">
                    <a:lumMod val="50000"/>
                  </a:schemeClr>
                </a:solidFill>
                <a:cs typeface="Calibri"/>
              </a:rPr>
              <a:t>o</a:t>
            </a:r>
            <a:r>
              <a:rPr sz="2000" spc="-20" dirty="0">
                <a:solidFill>
                  <a:schemeClr val="accent1">
                    <a:lumMod val="50000"/>
                  </a:schemeClr>
                </a:solidFill>
                <a:cs typeface="Calibri"/>
              </a:rPr>
              <a:t>r</a:t>
            </a:r>
            <a:r>
              <a:rPr sz="2000" spc="-50" dirty="0">
                <a:solidFill>
                  <a:schemeClr val="accent1">
                    <a:lumMod val="50000"/>
                  </a:schemeClr>
                </a:solidFill>
                <a:cs typeface="Calibri"/>
              </a:rPr>
              <a:t>m</a:t>
            </a:r>
            <a:r>
              <a:rPr sz="2000" spc="-60" dirty="0">
                <a:solidFill>
                  <a:schemeClr val="accent1">
                    <a:lumMod val="50000"/>
                  </a:schemeClr>
                </a:solidFill>
                <a:cs typeface="Calibri"/>
              </a:rPr>
              <a:t>a</a:t>
            </a:r>
            <a:r>
              <a:rPr sz="2000" spc="-30" dirty="0">
                <a:solidFill>
                  <a:schemeClr val="accent1">
                    <a:lumMod val="50000"/>
                  </a:schemeClr>
                </a:solidFill>
                <a:cs typeface="Calibri"/>
              </a:rPr>
              <a:t>ti</a:t>
            </a:r>
            <a:r>
              <a:rPr sz="2000" spc="-10" dirty="0">
                <a:solidFill>
                  <a:schemeClr val="accent1">
                    <a:lumMod val="50000"/>
                  </a:schemeClr>
                </a:solidFill>
                <a:cs typeface="Calibri"/>
              </a:rPr>
              <a:t>o</a:t>
            </a:r>
            <a:r>
              <a:rPr sz="2000" spc="-20" dirty="0">
                <a:solidFill>
                  <a:schemeClr val="accent1">
                    <a:lumMod val="50000"/>
                  </a:schemeClr>
                </a:solidFill>
                <a:cs typeface="Calibri"/>
              </a:rPr>
              <a:t>n</a:t>
            </a:r>
            <a:r>
              <a:rPr sz="2000" spc="-10" dirty="0">
                <a:solidFill>
                  <a:schemeClr val="accent1">
                    <a:lumMod val="50000"/>
                  </a:schemeClr>
                </a:solidFill>
                <a:cs typeface="Calibri"/>
              </a:rPr>
              <a:t> S</a:t>
            </a:r>
            <a:r>
              <a:rPr sz="2000" dirty="0">
                <a:solidFill>
                  <a:schemeClr val="accent1">
                    <a:lumMod val="50000"/>
                  </a:schemeClr>
                </a:solidFill>
                <a:cs typeface="Calibri"/>
              </a:rPr>
              <a:t>c</a:t>
            </a:r>
            <a:r>
              <a:rPr sz="2000" spc="-30" dirty="0">
                <a:solidFill>
                  <a:schemeClr val="accent1">
                    <a:lumMod val="50000"/>
                  </a:schemeClr>
                </a:solidFill>
                <a:cs typeface="Calibri"/>
              </a:rPr>
              <a:t>i</a:t>
            </a:r>
            <a:r>
              <a:rPr sz="2000" spc="-20" dirty="0">
                <a:solidFill>
                  <a:schemeClr val="accent1">
                    <a:lumMod val="50000"/>
                  </a:schemeClr>
                </a:solidFill>
                <a:cs typeface="Calibri"/>
              </a:rPr>
              <a:t>e</a:t>
            </a:r>
            <a:r>
              <a:rPr sz="2000" spc="-40" dirty="0">
                <a:solidFill>
                  <a:schemeClr val="accent1">
                    <a:lumMod val="50000"/>
                  </a:schemeClr>
                </a:solidFill>
                <a:cs typeface="Calibri"/>
              </a:rPr>
              <a:t>n</a:t>
            </a:r>
            <a:r>
              <a:rPr sz="2000" dirty="0">
                <a:solidFill>
                  <a:schemeClr val="accent1">
                    <a:lumMod val="50000"/>
                  </a:schemeClr>
                </a:solidFill>
                <a:cs typeface="Calibri"/>
              </a:rPr>
              <a:t>c</a:t>
            </a:r>
            <a:r>
              <a:rPr sz="2000" spc="-20" dirty="0">
                <a:solidFill>
                  <a:schemeClr val="accent1">
                    <a:lumMod val="50000"/>
                  </a:schemeClr>
                </a:solidFill>
                <a:cs typeface="Calibri"/>
              </a:rPr>
              <a:t>e.</a:t>
            </a:r>
            <a:r>
              <a:rPr sz="2000" spc="10" dirty="0">
                <a:solidFill>
                  <a:schemeClr val="accent1">
                    <a:lumMod val="50000"/>
                  </a:schemeClr>
                </a:solidFill>
                <a:cs typeface="Calibri"/>
              </a:rPr>
              <a:t> </a:t>
            </a:r>
            <a:r>
              <a:rPr sz="2000" dirty="0">
                <a:solidFill>
                  <a:schemeClr val="accent1">
                    <a:lumMod val="50000"/>
                  </a:schemeClr>
                </a:solidFill>
                <a:cs typeface="Calibri"/>
              </a:rPr>
              <a:t>I</a:t>
            </a:r>
            <a:r>
              <a:rPr sz="2000" spc="-20" dirty="0">
                <a:solidFill>
                  <a:schemeClr val="accent1">
                    <a:lumMod val="50000"/>
                  </a:schemeClr>
                </a:solidFill>
                <a:cs typeface="Calibri"/>
              </a:rPr>
              <a:t>n</a:t>
            </a:r>
            <a:r>
              <a:rPr sz="2000" spc="-30" dirty="0">
                <a:solidFill>
                  <a:schemeClr val="accent1">
                    <a:lumMod val="50000"/>
                  </a:schemeClr>
                </a:solidFill>
                <a:cs typeface="Calibri"/>
              </a:rPr>
              <a:t> </a:t>
            </a:r>
            <a:r>
              <a:rPr sz="2000" dirty="0">
                <a:solidFill>
                  <a:schemeClr val="accent1">
                    <a:lumMod val="50000"/>
                  </a:schemeClr>
                </a:solidFill>
                <a:cs typeface="Calibri"/>
              </a:rPr>
              <a:t>I</a:t>
            </a:r>
            <a:r>
              <a:rPr sz="2000" spc="-50" dirty="0">
                <a:solidFill>
                  <a:schemeClr val="accent1">
                    <a:lumMod val="50000"/>
                  </a:schemeClr>
                </a:solidFill>
                <a:cs typeface="Calibri"/>
              </a:rPr>
              <a:t>nf</a:t>
            </a:r>
            <a:r>
              <a:rPr sz="2000" spc="-10" dirty="0">
                <a:solidFill>
                  <a:schemeClr val="accent1">
                    <a:lumMod val="50000"/>
                  </a:schemeClr>
                </a:solidFill>
                <a:cs typeface="Calibri"/>
              </a:rPr>
              <a:t>o</a:t>
            </a:r>
            <a:r>
              <a:rPr sz="2000" spc="-20" dirty="0">
                <a:solidFill>
                  <a:schemeClr val="accent1">
                    <a:lumMod val="50000"/>
                  </a:schemeClr>
                </a:solidFill>
                <a:cs typeface="Calibri"/>
              </a:rPr>
              <a:t>r</a:t>
            </a:r>
            <a:r>
              <a:rPr sz="2000" spc="-50" dirty="0">
                <a:solidFill>
                  <a:schemeClr val="accent1">
                    <a:lumMod val="50000"/>
                  </a:schemeClr>
                </a:solidFill>
                <a:cs typeface="Calibri"/>
              </a:rPr>
              <a:t>m</a:t>
            </a:r>
            <a:r>
              <a:rPr sz="2000" spc="-60" dirty="0">
                <a:solidFill>
                  <a:schemeClr val="accent1">
                    <a:lumMod val="50000"/>
                  </a:schemeClr>
                </a:solidFill>
                <a:cs typeface="Calibri"/>
              </a:rPr>
              <a:t>a</a:t>
            </a:r>
            <a:r>
              <a:rPr sz="2000" spc="-30" dirty="0">
                <a:solidFill>
                  <a:schemeClr val="accent1">
                    <a:lumMod val="50000"/>
                  </a:schemeClr>
                </a:solidFill>
                <a:cs typeface="Calibri"/>
              </a:rPr>
              <a:t>ti</a:t>
            </a:r>
            <a:r>
              <a:rPr sz="2000" spc="-10" dirty="0">
                <a:solidFill>
                  <a:schemeClr val="accent1">
                    <a:lumMod val="50000"/>
                  </a:schemeClr>
                </a:solidFill>
                <a:cs typeface="Calibri"/>
              </a:rPr>
              <a:t>o</a:t>
            </a:r>
            <a:r>
              <a:rPr sz="2000" spc="-20" dirty="0">
                <a:solidFill>
                  <a:schemeClr val="accent1">
                    <a:lumMod val="50000"/>
                  </a:schemeClr>
                </a:solidFill>
                <a:cs typeface="Calibri"/>
              </a:rPr>
              <a:t>n</a:t>
            </a:r>
            <a:r>
              <a:rPr sz="2000" spc="60" dirty="0">
                <a:solidFill>
                  <a:schemeClr val="accent1">
                    <a:lumMod val="50000"/>
                  </a:schemeClr>
                </a:solidFill>
                <a:cs typeface="Calibri"/>
              </a:rPr>
              <a:t> </a:t>
            </a:r>
            <a:r>
              <a:rPr sz="2000" spc="-60" dirty="0">
                <a:solidFill>
                  <a:schemeClr val="accent1">
                    <a:lumMod val="50000"/>
                  </a:schemeClr>
                </a:solidFill>
                <a:cs typeface="Calibri"/>
              </a:rPr>
              <a:t>S</a:t>
            </a:r>
            <a:r>
              <a:rPr sz="2000" spc="-90" dirty="0">
                <a:solidFill>
                  <a:schemeClr val="accent1">
                    <a:lumMod val="50000"/>
                  </a:schemeClr>
                </a:solidFill>
                <a:cs typeface="Calibri"/>
              </a:rPr>
              <a:t>y</a:t>
            </a:r>
            <a:r>
              <a:rPr sz="2000" spc="-60" dirty="0">
                <a:solidFill>
                  <a:schemeClr val="accent1">
                    <a:lumMod val="50000"/>
                  </a:schemeClr>
                </a:solidFill>
                <a:cs typeface="Calibri"/>
              </a:rPr>
              <a:t>s</a:t>
            </a:r>
            <a:r>
              <a:rPr sz="2000" spc="-80" dirty="0">
                <a:solidFill>
                  <a:schemeClr val="accent1">
                    <a:lumMod val="50000"/>
                  </a:schemeClr>
                </a:solidFill>
                <a:cs typeface="Calibri"/>
              </a:rPr>
              <a:t>t</a:t>
            </a:r>
            <a:r>
              <a:rPr sz="2000" spc="-20" dirty="0">
                <a:solidFill>
                  <a:schemeClr val="accent1">
                    <a:lumMod val="50000"/>
                  </a:schemeClr>
                </a:solidFill>
                <a:cs typeface="Calibri"/>
              </a:rPr>
              <a:t>e</a:t>
            </a:r>
            <a:r>
              <a:rPr sz="2000" spc="-50" dirty="0">
                <a:solidFill>
                  <a:schemeClr val="accent1">
                    <a:lumMod val="50000"/>
                  </a:schemeClr>
                </a:solidFill>
                <a:cs typeface="Calibri"/>
              </a:rPr>
              <a:t>m</a:t>
            </a:r>
            <a:r>
              <a:rPr sz="2000" spc="-20" dirty="0">
                <a:solidFill>
                  <a:schemeClr val="accent1">
                    <a:lumMod val="50000"/>
                  </a:schemeClr>
                </a:solidFill>
                <a:cs typeface="Calibri"/>
              </a:rPr>
              <a:t>s</a:t>
            </a:r>
            <a:r>
              <a:rPr sz="2000" spc="140" dirty="0">
                <a:solidFill>
                  <a:schemeClr val="accent1">
                    <a:lumMod val="50000"/>
                  </a:schemeClr>
                </a:solidFill>
                <a:cs typeface="Calibri"/>
              </a:rPr>
              <a:t> </a:t>
            </a:r>
            <a:r>
              <a:rPr sz="2000" spc="-50" dirty="0">
                <a:solidFill>
                  <a:schemeClr val="accent1">
                    <a:lumMod val="50000"/>
                  </a:schemeClr>
                </a:solidFill>
                <a:cs typeface="Calibri"/>
              </a:rPr>
              <a:t>R</a:t>
            </a:r>
            <a:r>
              <a:rPr sz="2000" spc="-20" dirty="0">
                <a:solidFill>
                  <a:schemeClr val="accent1">
                    <a:lumMod val="50000"/>
                  </a:schemeClr>
                </a:solidFill>
                <a:cs typeface="Calibri"/>
              </a:rPr>
              <a:t>e</a:t>
            </a:r>
            <a:r>
              <a:rPr sz="2000" spc="-10" dirty="0">
                <a:solidFill>
                  <a:schemeClr val="accent1">
                    <a:lumMod val="50000"/>
                  </a:schemeClr>
                </a:solidFill>
                <a:cs typeface="Calibri"/>
              </a:rPr>
              <a:t>s</a:t>
            </a:r>
            <a:r>
              <a:rPr sz="2000" spc="-20" dirty="0">
                <a:solidFill>
                  <a:schemeClr val="accent1">
                    <a:lumMod val="50000"/>
                  </a:schemeClr>
                </a:solidFill>
                <a:cs typeface="Calibri"/>
              </a:rPr>
              <a:t>e</a:t>
            </a:r>
            <a:r>
              <a:rPr sz="2000" spc="-10" dirty="0">
                <a:solidFill>
                  <a:schemeClr val="accent1">
                    <a:lumMod val="50000"/>
                  </a:schemeClr>
                </a:solidFill>
                <a:cs typeface="Calibri"/>
              </a:rPr>
              <a:t>a</a:t>
            </a:r>
            <a:r>
              <a:rPr sz="2000" spc="-70" dirty="0">
                <a:solidFill>
                  <a:schemeClr val="accent1">
                    <a:lumMod val="50000"/>
                  </a:schemeClr>
                </a:solidFill>
                <a:cs typeface="Calibri"/>
              </a:rPr>
              <a:t>r</a:t>
            </a:r>
            <a:r>
              <a:rPr sz="2000" dirty="0">
                <a:solidFill>
                  <a:schemeClr val="accent1">
                    <a:lumMod val="50000"/>
                  </a:schemeClr>
                </a:solidFill>
                <a:cs typeface="Calibri"/>
              </a:rPr>
              <a:t>c</a:t>
            </a:r>
            <a:r>
              <a:rPr sz="2000" spc="-50" dirty="0">
                <a:solidFill>
                  <a:schemeClr val="accent1">
                    <a:lumMod val="50000"/>
                  </a:schemeClr>
                </a:solidFill>
                <a:cs typeface="Calibri"/>
              </a:rPr>
              <a:t>h</a:t>
            </a:r>
            <a:r>
              <a:rPr sz="2000" spc="-10" dirty="0">
                <a:solidFill>
                  <a:schemeClr val="accent1">
                    <a:lumMod val="50000"/>
                  </a:schemeClr>
                </a:solidFill>
                <a:cs typeface="Calibri"/>
              </a:rPr>
              <a:t>:</a:t>
            </a:r>
            <a:r>
              <a:rPr sz="2000" spc="50" dirty="0">
                <a:solidFill>
                  <a:schemeClr val="accent1">
                    <a:lumMod val="50000"/>
                  </a:schemeClr>
                </a:solidFill>
                <a:cs typeface="Calibri"/>
              </a:rPr>
              <a:t> </a:t>
            </a:r>
            <a:r>
              <a:rPr sz="2000" spc="-60" dirty="0">
                <a:solidFill>
                  <a:schemeClr val="accent1">
                    <a:lumMod val="50000"/>
                  </a:schemeClr>
                </a:solidFill>
                <a:cs typeface="Calibri"/>
              </a:rPr>
              <a:t>F</a:t>
            </a:r>
            <a:r>
              <a:rPr sz="2000" spc="-10" dirty="0">
                <a:solidFill>
                  <a:schemeClr val="accent1">
                    <a:lumMod val="50000"/>
                  </a:schemeClr>
                </a:solidFill>
                <a:cs typeface="Calibri"/>
              </a:rPr>
              <a:t>o</a:t>
            </a:r>
            <a:r>
              <a:rPr sz="2000" spc="-50" dirty="0">
                <a:solidFill>
                  <a:schemeClr val="accent1">
                    <a:lumMod val="50000"/>
                  </a:schemeClr>
                </a:solidFill>
                <a:cs typeface="Calibri"/>
              </a:rPr>
              <a:t>und</a:t>
            </a:r>
            <a:r>
              <a:rPr sz="2000" spc="-60" dirty="0">
                <a:solidFill>
                  <a:schemeClr val="accent1">
                    <a:lumMod val="50000"/>
                  </a:schemeClr>
                </a:solidFill>
                <a:cs typeface="Calibri"/>
              </a:rPr>
              <a:t>a</a:t>
            </a:r>
            <a:r>
              <a:rPr sz="2000" spc="-30" dirty="0">
                <a:solidFill>
                  <a:schemeClr val="accent1">
                    <a:lumMod val="50000"/>
                  </a:schemeClr>
                </a:solidFill>
                <a:cs typeface="Calibri"/>
              </a:rPr>
              <a:t>ti</a:t>
            </a:r>
            <a:r>
              <a:rPr sz="2000" spc="-10" dirty="0">
                <a:solidFill>
                  <a:schemeClr val="accent1">
                    <a:lumMod val="50000"/>
                  </a:schemeClr>
                </a:solidFill>
                <a:cs typeface="Calibri"/>
              </a:rPr>
              <a:t>o</a:t>
            </a:r>
            <a:r>
              <a:rPr sz="2000" spc="-50" dirty="0">
                <a:solidFill>
                  <a:schemeClr val="accent1">
                    <a:lumMod val="50000"/>
                  </a:schemeClr>
                </a:solidFill>
                <a:cs typeface="Calibri"/>
              </a:rPr>
              <a:t>n</a:t>
            </a:r>
            <a:r>
              <a:rPr sz="2000" spc="-10" dirty="0">
                <a:solidFill>
                  <a:schemeClr val="accent1">
                    <a:lumMod val="50000"/>
                  </a:schemeClr>
                </a:solidFill>
                <a:cs typeface="Calibri"/>
              </a:rPr>
              <a:t>s,</a:t>
            </a:r>
            <a:r>
              <a:rPr sz="2000" spc="150" dirty="0">
                <a:solidFill>
                  <a:schemeClr val="accent1">
                    <a:lumMod val="50000"/>
                  </a:schemeClr>
                </a:solidFill>
                <a:cs typeface="Calibri"/>
              </a:rPr>
              <a:t> </a:t>
            </a:r>
            <a:r>
              <a:rPr sz="2000" spc="-10" dirty="0">
                <a:solidFill>
                  <a:schemeClr val="accent1">
                    <a:lumMod val="50000"/>
                  </a:schemeClr>
                </a:solidFill>
                <a:cs typeface="Calibri"/>
              </a:rPr>
              <a:t>D</a:t>
            </a:r>
            <a:r>
              <a:rPr sz="2000" spc="-20" dirty="0">
                <a:solidFill>
                  <a:schemeClr val="accent1">
                    <a:lumMod val="50000"/>
                  </a:schemeClr>
                </a:solidFill>
                <a:cs typeface="Calibri"/>
              </a:rPr>
              <a:t>e</a:t>
            </a:r>
            <a:r>
              <a:rPr sz="2000" spc="-10" dirty="0">
                <a:solidFill>
                  <a:schemeClr val="accent1">
                    <a:lumMod val="50000"/>
                  </a:schemeClr>
                </a:solidFill>
                <a:cs typeface="Calibri"/>
              </a:rPr>
              <a:t>s</a:t>
            </a:r>
            <a:r>
              <a:rPr sz="2000" spc="-30" dirty="0">
                <a:solidFill>
                  <a:schemeClr val="accent1">
                    <a:lumMod val="50000"/>
                  </a:schemeClr>
                </a:solidFill>
                <a:cs typeface="Calibri"/>
              </a:rPr>
              <a:t>ig</a:t>
            </a:r>
            <a:r>
              <a:rPr sz="2000" spc="-20" dirty="0">
                <a:solidFill>
                  <a:schemeClr val="accent1">
                    <a:lumMod val="50000"/>
                  </a:schemeClr>
                </a:solidFill>
                <a:cs typeface="Calibri"/>
              </a:rPr>
              <a:t>n</a:t>
            </a:r>
            <a:r>
              <a:rPr sz="2000" spc="60" dirty="0">
                <a:solidFill>
                  <a:schemeClr val="accent1">
                    <a:lumMod val="50000"/>
                  </a:schemeClr>
                </a:solidFill>
                <a:cs typeface="Calibri"/>
              </a:rPr>
              <a:t> </a:t>
            </a:r>
            <a:r>
              <a:rPr sz="2000" spc="-20" dirty="0">
                <a:solidFill>
                  <a:schemeClr val="accent1">
                    <a:lumMod val="50000"/>
                  </a:schemeClr>
                </a:solidFill>
                <a:cs typeface="Calibri"/>
              </a:rPr>
              <a:t>a</a:t>
            </a:r>
            <a:r>
              <a:rPr sz="2000" spc="-50" dirty="0">
                <a:solidFill>
                  <a:schemeClr val="accent1">
                    <a:lumMod val="50000"/>
                  </a:schemeClr>
                </a:solidFill>
                <a:cs typeface="Calibri"/>
              </a:rPr>
              <a:t>n</a:t>
            </a:r>
            <a:r>
              <a:rPr sz="2000" spc="-20" dirty="0">
                <a:solidFill>
                  <a:schemeClr val="accent1">
                    <a:lumMod val="50000"/>
                  </a:schemeClr>
                </a:solidFill>
                <a:cs typeface="Calibri"/>
              </a:rPr>
              <a:t>d</a:t>
            </a:r>
            <a:r>
              <a:rPr sz="2000" spc="60" dirty="0">
                <a:solidFill>
                  <a:schemeClr val="accent1">
                    <a:lumMod val="50000"/>
                  </a:schemeClr>
                </a:solidFill>
                <a:cs typeface="Calibri"/>
              </a:rPr>
              <a:t> </a:t>
            </a:r>
            <a:r>
              <a:rPr sz="2000" spc="-40" dirty="0">
                <a:solidFill>
                  <a:schemeClr val="accent1">
                    <a:lumMod val="50000"/>
                  </a:schemeClr>
                </a:solidFill>
                <a:cs typeface="Calibri"/>
              </a:rPr>
              <a:t>T</a:t>
            </a:r>
            <a:r>
              <a:rPr sz="2000" spc="-50" dirty="0">
                <a:solidFill>
                  <a:schemeClr val="accent1">
                    <a:lumMod val="50000"/>
                  </a:schemeClr>
                </a:solidFill>
                <a:cs typeface="Calibri"/>
              </a:rPr>
              <a:t>h</a:t>
            </a:r>
            <a:r>
              <a:rPr sz="2000" spc="-20" dirty="0">
                <a:solidFill>
                  <a:schemeClr val="accent1">
                    <a:lumMod val="50000"/>
                  </a:schemeClr>
                </a:solidFill>
                <a:cs typeface="Calibri"/>
              </a:rPr>
              <a:t>e</a:t>
            </a:r>
            <a:r>
              <a:rPr sz="2000" dirty="0">
                <a:solidFill>
                  <a:schemeClr val="accent1">
                    <a:lumMod val="50000"/>
                  </a:schemeClr>
                </a:solidFill>
                <a:cs typeface="Calibri"/>
              </a:rPr>
              <a:t>o</a:t>
            </a:r>
            <a:r>
              <a:rPr sz="2000" spc="-20" dirty="0">
                <a:solidFill>
                  <a:schemeClr val="accent1">
                    <a:lumMod val="50000"/>
                  </a:schemeClr>
                </a:solidFill>
                <a:cs typeface="Calibri"/>
              </a:rPr>
              <a:t>ry</a:t>
            </a:r>
            <a:r>
              <a:rPr sz="2000" spc="70" dirty="0">
                <a:solidFill>
                  <a:schemeClr val="accent1">
                    <a:lumMod val="50000"/>
                  </a:schemeClr>
                </a:solidFill>
                <a:cs typeface="Calibri"/>
              </a:rPr>
              <a:t> </a:t>
            </a:r>
            <a:r>
              <a:rPr sz="2000" dirty="0">
                <a:solidFill>
                  <a:schemeClr val="accent1">
                    <a:lumMod val="50000"/>
                  </a:schemeClr>
                </a:solidFill>
                <a:cs typeface="Calibri"/>
              </a:rPr>
              <a:t>(</a:t>
            </a:r>
            <a:r>
              <a:rPr sz="2000" spc="-50" dirty="0">
                <a:solidFill>
                  <a:schemeClr val="accent1">
                    <a:lumMod val="50000"/>
                  </a:schemeClr>
                </a:solidFill>
                <a:cs typeface="Calibri"/>
              </a:rPr>
              <a:t>pp</a:t>
            </a:r>
            <a:r>
              <a:rPr sz="2000" spc="-10" dirty="0">
                <a:solidFill>
                  <a:schemeClr val="accent1">
                    <a:lumMod val="50000"/>
                  </a:schemeClr>
                </a:solidFill>
                <a:cs typeface="Calibri"/>
              </a:rPr>
              <a:t>.</a:t>
            </a:r>
            <a:r>
              <a:rPr sz="2000" spc="50" dirty="0">
                <a:solidFill>
                  <a:schemeClr val="accent1">
                    <a:lumMod val="50000"/>
                  </a:schemeClr>
                </a:solidFill>
                <a:cs typeface="Calibri"/>
              </a:rPr>
              <a:t> </a:t>
            </a:r>
            <a:r>
              <a:rPr sz="2000" spc="-40" dirty="0">
                <a:solidFill>
                  <a:schemeClr val="accent1">
                    <a:lumMod val="50000"/>
                  </a:schemeClr>
                </a:solidFill>
                <a:cs typeface="Calibri"/>
              </a:rPr>
              <a:t>17</a:t>
            </a:r>
            <a:r>
              <a:rPr sz="2000" spc="60" dirty="0">
                <a:solidFill>
                  <a:schemeClr val="accent1">
                    <a:lumMod val="50000"/>
                  </a:schemeClr>
                </a:solidFill>
                <a:cs typeface="Calibri"/>
              </a:rPr>
              <a:t>3</a:t>
            </a:r>
            <a:r>
              <a:rPr sz="2000" dirty="0">
                <a:solidFill>
                  <a:schemeClr val="accent1">
                    <a:lumMod val="50000"/>
                  </a:schemeClr>
                </a:solidFill>
                <a:cs typeface="Calibri"/>
              </a:rPr>
              <a:t>-</a:t>
            </a:r>
            <a:r>
              <a:rPr sz="2000" spc="-40" dirty="0">
                <a:solidFill>
                  <a:schemeClr val="accent1">
                    <a:lumMod val="50000"/>
                  </a:schemeClr>
                </a:solidFill>
                <a:cs typeface="Calibri"/>
              </a:rPr>
              <a:t>185</a:t>
            </a:r>
            <a:r>
              <a:rPr sz="2000" dirty="0">
                <a:solidFill>
                  <a:schemeClr val="accent1">
                    <a:lumMod val="50000"/>
                  </a:schemeClr>
                </a:solidFill>
                <a:cs typeface="Calibri"/>
              </a:rPr>
              <a:t>)</a:t>
            </a:r>
            <a:r>
              <a:rPr sz="2000" spc="-10" dirty="0">
                <a:solidFill>
                  <a:schemeClr val="accent1">
                    <a:lumMod val="50000"/>
                  </a:schemeClr>
                </a:solidFill>
                <a:cs typeface="Calibri"/>
              </a:rPr>
              <a:t>.</a:t>
            </a:r>
            <a:r>
              <a:rPr sz="2000" spc="150" dirty="0">
                <a:solidFill>
                  <a:schemeClr val="accent1">
                    <a:lumMod val="50000"/>
                  </a:schemeClr>
                </a:solidFill>
                <a:cs typeface="Calibri"/>
              </a:rPr>
              <a:t> </a:t>
            </a:r>
            <a:r>
              <a:rPr sz="2000" spc="-20" dirty="0">
                <a:solidFill>
                  <a:schemeClr val="accent1">
                    <a:lumMod val="50000"/>
                  </a:schemeClr>
                </a:solidFill>
                <a:cs typeface="Calibri"/>
              </a:rPr>
              <a:t>C</a:t>
            </a:r>
            <a:r>
              <a:rPr sz="2000" spc="-40" dirty="0">
                <a:solidFill>
                  <a:schemeClr val="accent1">
                    <a:lumMod val="50000"/>
                  </a:schemeClr>
                </a:solidFill>
                <a:cs typeface="Calibri"/>
              </a:rPr>
              <a:t>h</a:t>
            </a:r>
            <a:r>
              <a:rPr sz="2000" spc="-10" dirty="0">
                <a:solidFill>
                  <a:schemeClr val="accent1">
                    <a:lumMod val="50000"/>
                  </a:schemeClr>
                </a:solidFill>
                <a:cs typeface="Calibri"/>
              </a:rPr>
              <a:t>a</a:t>
            </a:r>
            <a:r>
              <a:rPr sz="2000" spc="-50" dirty="0">
                <a:solidFill>
                  <a:schemeClr val="accent1">
                    <a:lumMod val="50000"/>
                  </a:schemeClr>
                </a:solidFill>
                <a:cs typeface="Calibri"/>
              </a:rPr>
              <a:t>m</a:t>
            </a:r>
            <a:r>
              <a:rPr sz="2000" spc="-10" dirty="0">
                <a:solidFill>
                  <a:schemeClr val="accent1">
                    <a:lumMod val="50000"/>
                  </a:schemeClr>
                </a:solidFill>
                <a:cs typeface="Calibri"/>
              </a:rPr>
              <a:t>:</a:t>
            </a:r>
            <a:r>
              <a:rPr sz="2000" spc="60" dirty="0">
                <a:solidFill>
                  <a:schemeClr val="accent1">
                    <a:lumMod val="50000"/>
                  </a:schemeClr>
                </a:solidFill>
                <a:cs typeface="Calibri"/>
              </a:rPr>
              <a:t> </a:t>
            </a:r>
            <a:r>
              <a:rPr sz="2000" spc="-10" dirty="0">
                <a:solidFill>
                  <a:schemeClr val="accent1">
                    <a:lumMod val="50000"/>
                  </a:schemeClr>
                </a:solidFill>
                <a:cs typeface="Calibri"/>
              </a:rPr>
              <a:t>S</a:t>
            </a:r>
            <a:r>
              <a:rPr sz="2000" spc="-40" dirty="0">
                <a:solidFill>
                  <a:schemeClr val="accent1">
                    <a:lumMod val="50000"/>
                  </a:schemeClr>
                </a:solidFill>
                <a:cs typeface="Calibri"/>
              </a:rPr>
              <a:t>p</a:t>
            </a:r>
            <a:r>
              <a:rPr sz="2000" spc="-10" dirty="0">
                <a:solidFill>
                  <a:schemeClr val="accent1">
                    <a:lumMod val="50000"/>
                  </a:schemeClr>
                </a:solidFill>
                <a:cs typeface="Calibri"/>
              </a:rPr>
              <a:t>r</a:t>
            </a:r>
            <a:r>
              <a:rPr sz="2000" spc="-40" dirty="0">
                <a:solidFill>
                  <a:schemeClr val="accent1">
                    <a:lumMod val="50000"/>
                  </a:schemeClr>
                </a:solidFill>
                <a:cs typeface="Calibri"/>
              </a:rPr>
              <a:t>ing</a:t>
            </a:r>
            <a:r>
              <a:rPr sz="2000" spc="-20" dirty="0">
                <a:solidFill>
                  <a:schemeClr val="accent1">
                    <a:lumMod val="50000"/>
                  </a:schemeClr>
                </a:solidFill>
                <a:cs typeface="Calibri"/>
              </a:rPr>
              <a:t>er</a:t>
            </a:r>
            <a:r>
              <a:rPr lang="en-US" sz="2000" spc="-20" dirty="0">
                <a:solidFill>
                  <a:schemeClr val="accent1">
                    <a:lumMod val="50000"/>
                  </a:schemeClr>
                </a:solidFill>
                <a:cs typeface="Calibri"/>
              </a:rPr>
              <a:t> </a:t>
            </a:r>
            <a:r>
              <a:rPr lang="en-US" sz="2000" dirty="0">
                <a:solidFill>
                  <a:schemeClr val="accent1">
                    <a:lumMod val="50000"/>
                  </a:schemeClr>
                </a:solidFill>
                <a:cs typeface="Calibri"/>
              </a:rPr>
              <a:t>I</a:t>
            </a:r>
            <a:r>
              <a:rPr lang="en-US" sz="2000" spc="-100" dirty="0">
                <a:solidFill>
                  <a:schemeClr val="accent1">
                    <a:lumMod val="50000"/>
                  </a:schemeClr>
                </a:solidFill>
                <a:cs typeface="Calibri"/>
              </a:rPr>
              <a:t>n</a:t>
            </a:r>
            <a:r>
              <a:rPr lang="en-US" sz="2000" spc="-80" dirty="0">
                <a:solidFill>
                  <a:schemeClr val="accent1">
                    <a:lumMod val="50000"/>
                  </a:schemeClr>
                </a:solidFill>
                <a:cs typeface="Calibri"/>
              </a:rPr>
              <a:t>t</a:t>
            </a:r>
            <a:r>
              <a:rPr lang="en-US" sz="2000" spc="-20" dirty="0">
                <a:solidFill>
                  <a:schemeClr val="accent1">
                    <a:lumMod val="50000"/>
                  </a:schemeClr>
                </a:solidFill>
                <a:cs typeface="Calibri"/>
              </a:rPr>
              <a:t>er</a:t>
            </a:r>
            <a:r>
              <a:rPr lang="en-US" sz="2000" spc="-50" dirty="0">
                <a:solidFill>
                  <a:schemeClr val="accent1">
                    <a:lumMod val="50000"/>
                  </a:schemeClr>
                </a:solidFill>
                <a:cs typeface="Calibri"/>
              </a:rPr>
              <a:t>n</a:t>
            </a:r>
            <a:r>
              <a:rPr lang="en-US" sz="2000" spc="-60" dirty="0">
                <a:solidFill>
                  <a:schemeClr val="accent1">
                    <a:lumMod val="50000"/>
                  </a:schemeClr>
                </a:solidFill>
                <a:cs typeface="Calibri"/>
              </a:rPr>
              <a:t>a</a:t>
            </a:r>
            <a:r>
              <a:rPr lang="en-US" sz="2000" spc="-40" dirty="0">
                <a:solidFill>
                  <a:schemeClr val="accent1">
                    <a:lumMod val="50000"/>
                  </a:schemeClr>
                </a:solidFill>
                <a:cs typeface="Calibri"/>
              </a:rPr>
              <a:t>t</a:t>
            </a:r>
            <a:r>
              <a:rPr lang="en-US" sz="2000" spc="-30" dirty="0">
                <a:solidFill>
                  <a:schemeClr val="accent1">
                    <a:lumMod val="50000"/>
                  </a:schemeClr>
                </a:solidFill>
                <a:cs typeface="Calibri"/>
              </a:rPr>
              <a:t>i</a:t>
            </a:r>
            <a:r>
              <a:rPr lang="en-US" sz="2000" spc="40" dirty="0">
                <a:solidFill>
                  <a:schemeClr val="accent1">
                    <a:lumMod val="50000"/>
                  </a:schemeClr>
                </a:solidFill>
                <a:cs typeface="Calibri"/>
              </a:rPr>
              <a:t>o</a:t>
            </a:r>
            <a:r>
              <a:rPr lang="en-US" sz="2000" spc="-50" dirty="0">
                <a:solidFill>
                  <a:schemeClr val="accent1">
                    <a:lumMod val="50000"/>
                  </a:schemeClr>
                </a:solidFill>
                <a:cs typeface="Calibri"/>
              </a:rPr>
              <a:t>n</a:t>
            </a:r>
            <a:r>
              <a:rPr lang="en-US" sz="2000" spc="-10" dirty="0">
                <a:solidFill>
                  <a:schemeClr val="accent1">
                    <a:lumMod val="50000"/>
                  </a:schemeClr>
                </a:solidFill>
                <a:cs typeface="Calibri"/>
              </a:rPr>
              <a:t>al</a:t>
            </a:r>
            <a:r>
              <a:rPr lang="en-US" sz="2000" spc="220" dirty="0">
                <a:solidFill>
                  <a:schemeClr val="accent1">
                    <a:lumMod val="50000"/>
                  </a:schemeClr>
                </a:solidFill>
                <a:cs typeface="Calibri"/>
              </a:rPr>
              <a:t> </a:t>
            </a:r>
            <a:r>
              <a:rPr lang="en-US" sz="2000" spc="-20" dirty="0">
                <a:solidFill>
                  <a:schemeClr val="accent1">
                    <a:lumMod val="50000"/>
                  </a:schemeClr>
                </a:solidFill>
                <a:cs typeface="Calibri"/>
              </a:rPr>
              <a:t>P</a:t>
            </a:r>
            <a:r>
              <a:rPr lang="en-US" sz="2000" spc="-50" dirty="0">
                <a:solidFill>
                  <a:schemeClr val="accent1">
                    <a:lumMod val="50000"/>
                  </a:schemeClr>
                </a:solidFill>
                <a:cs typeface="Calibri"/>
              </a:rPr>
              <a:t>ub</a:t>
            </a:r>
            <a:r>
              <a:rPr lang="en-US" sz="2000" spc="-30" dirty="0">
                <a:solidFill>
                  <a:schemeClr val="accent1">
                    <a:lumMod val="50000"/>
                  </a:schemeClr>
                </a:solidFill>
                <a:cs typeface="Calibri"/>
              </a:rPr>
              <a:t>li</a:t>
            </a:r>
            <a:r>
              <a:rPr lang="en-US" sz="2000" spc="-10" dirty="0">
                <a:solidFill>
                  <a:schemeClr val="accent1">
                    <a:lumMod val="50000"/>
                  </a:schemeClr>
                </a:solidFill>
                <a:cs typeface="Calibri"/>
              </a:rPr>
              <a:t>s</a:t>
            </a:r>
            <a:r>
              <a:rPr lang="en-US" sz="2000" spc="-50" dirty="0">
                <a:solidFill>
                  <a:schemeClr val="accent1">
                    <a:lumMod val="50000"/>
                  </a:schemeClr>
                </a:solidFill>
                <a:cs typeface="Calibri"/>
              </a:rPr>
              <a:t>h</a:t>
            </a:r>
            <a:r>
              <a:rPr lang="en-US" sz="2000" spc="-30" dirty="0">
                <a:solidFill>
                  <a:schemeClr val="accent1">
                    <a:lumMod val="50000"/>
                  </a:schemeClr>
                </a:solidFill>
                <a:cs typeface="Calibri"/>
              </a:rPr>
              <a:t>i</a:t>
            </a:r>
            <a:r>
              <a:rPr lang="en-US" sz="2000" spc="-50" dirty="0">
                <a:solidFill>
                  <a:schemeClr val="accent1">
                    <a:lumMod val="50000"/>
                  </a:schemeClr>
                </a:solidFill>
                <a:cs typeface="Calibri"/>
              </a:rPr>
              <a:t>n</a:t>
            </a:r>
            <a:r>
              <a:rPr lang="en-US" sz="2000" spc="-20" dirty="0">
                <a:solidFill>
                  <a:schemeClr val="accent1">
                    <a:lumMod val="50000"/>
                  </a:schemeClr>
                </a:solidFill>
                <a:cs typeface="Calibri"/>
              </a:rPr>
              <a:t>g</a:t>
            </a:r>
            <a:r>
              <a:rPr lang="en-US" sz="2400" dirty="0">
                <a:solidFill>
                  <a:schemeClr val="accent1">
                    <a:lumMod val="50000"/>
                  </a:schemeClr>
                </a:solidFill>
                <a:cs typeface="Calibri"/>
              </a:rPr>
              <a:t>.</a:t>
            </a:r>
          </a:p>
          <a:p>
            <a:pPr marL="25368" marR="468044">
              <a:spcBef>
                <a:spcPts val="2737"/>
              </a:spcBef>
            </a:pPr>
            <a:endParaRPr sz="2797" dirty="0">
              <a:solidFill>
                <a:schemeClr val="accent1">
                  <a:lumMod val="50000"/>
                </a:schemeClr>
              </a:solidFill>
              <a:latin typeface="Calibri"/>
              <a:cs typeface="Calibri"/>
            </a:endParaRPr>
          </a:p>
        </p:txBody>
      </p:sp>
      <p:sp>
        <p:nvSpPr>
          <p:cNvPr id="8" name="Title 7">
            <a:extLst>
              <a:ext uri="{FF2B5EF4-FFF2-40B4-BE49-F238E27FC236}">
                <a16:creationId xmlns:a16="http://schemas.microsoft.com/office/drawing/2014/main" id="{3072ED1B-F376-7DB0-DF73-94AF5AB319AC}"/>
              </a:ext>
            </a:extLst>
          </p:cNvPr>
          <p:cNvSpPr>
            <a:spLocks noGrp="1"/>
          </p:cNvSpPr>
          <p:nvPr>
            <p:ph type="title"/>
          </p:nvPr>
        </p:nvSpPr>
        <p:spPr>
          <a:xfrm>
            <a:off x="1519286" y="1022345"/>
            <a:ext cx="8843913" cy="1332791"/>
          </a:xfrm>
        </p:spPr>
        <p:txBody>
          <a:bodyPr/>
          <a:lstStyle/>
          <a:p>
            <a:r>
              <a:rPr lang="en-US" dirty="0" err="1"/>
              <a:t>Herramientas</a:t>
            </a:r>
            <a:r>
              <a:rPr lang="en-US" dirty="0"/>
              <a:t> TIC para </a:t>
            </a:r>
            <a:r>
              <a:rPr lang="en-US" dirty="0" err="1"/>
              <a:t>Análisis</a:t>
            </a:r>
            <a:r>
              <a:rPr lang="en-US" dirty="0"/>
              <a:t> </a:t>
            </a:r>
            <a:r>
              <a:rPr lang="en-US" dirty="0" err="1"/>
              <a:t>Estadístico</a:t>
            </a:r>
            <a:br>
              <a:rPr lang="en-US" dirty="0"/>
            </a:b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11</a:t>
            </a:fld>
            <a:endParaRPr sz="1798">
              <a:latin typeface="Calibri"/>
              <a:cs typeface="Calibri"/>
            </a:endParaRPr>
          </a:p>
        </p:txBody>
      </p:sp>
      <p:sp>
        <p:nvSpPr>
          <p:cNvPr id="7" name="Title 6">
            <a:extLst>
              <a:ext uri="{FF2B5EF4-FFF2-40B4-BE49-F238E27FC236}">
                <a16:creationId xmlns:a16="http://schemas.microsoft.com/office/drawing/2014/main" id="{14536303-7BD0-6880-147A-83F92ACB1DE7}"/>
              </a:ext>
            </a:extLst>
          </p:cNvPr>
          <p:cNvSpPr>
            <a:spLocks noGrp="1"/>
          </p:cNvSpPr>
          <p:nvPr>
            <p:ph type="title"/>
          </p:nvPr>
        </p:nvSpPr>
        <p:spPr>
          <a:xfrm>
            <a:off x="1519286" y="1022345"/>
            <a:ext cx="9758313" cy="1332791"/>
          </a:xfrm>
        </p:spPr>
        <p:txBody>
          <a:bodyPr/>
          <a:lstStyle/>
          <a:p>
            <a:r>
              <a:rPr lang="es-ES" dirty="0"/>
              <a:t>Herramientas TIC para Recolección de Datos</a:t>
            </a:r>
            <a:br>
              <a:rPr lang="en-US" dirty="0"/>
            </a:br>
            <a:endParaRPr lang="el-GR" dirty="0"/>
          </a:p>
        </p:txBody>
      </p:sp>
      <p:sp>
        <p:nvSpPr>
          <p:cNvPr id="8" name="Content Placeholder 7">
            <a:extLst>
              <a:ext uri="{FF2B5EF4-FFF2-40B4-BE49-F238E27FC236}">
                <a16:creationId xmlns:a16="http://schemas.microsoft.com/office/drawing/2014/main" id="{DBDF600F-EDCF-EE3B-5D2A-6B387229BE2C}"/>
              </a:ext>
            </a:extLst>
          </p:cNvPr>
          <p:cNvSpPr>
            <a:spLocks noGrp="1"/>
          </p:cNvSpPr>
          <p:nvPr>
            <p:ph sz="half" idx="1"/>
          </p:nvPr>
        </p:nvSpPr>
        <p:spPr>
          <a:xfrm>
            <a:off x="1635943" y="2687927"/>
            <a:ext cx="15016113" cy="6722773"/>
          </a:xfrm>
        </p:spPr>
        <p:txBody>
          <a:bodyPr/>
          <a:lstStyle/>
          <a:p>
            <a:pPr marL="514350" indent="-514350">
              <a:buFont typeface="+mj-lt"/>
              <a:buAutoNum type="arabicPeriod"/>
            </a:pPr>
            <a:r>
              <a:rPr lang="es-ES" b="1" dirty="0">
                <a:solidFill>
                  <a:schemeClr val="accent1">
                    <a:lumMod val="50000"/>
                  </a:schemeClr>
                </a:solidFill>
              </a:rPr>
              <a:t>Herramientas Cuantitativas y Cualitativas</a:t>
            </a:r>
            <a:r>
              <a:rPr lang="es-ES" dirty="0">
                <a:solidFill>
                  <a:schemeClr val="accent1">
                    <a:lumMod val="50000"/>
                  </a:schemeClr>
                </a:solidFill>
              </a:rPr>
              <a:t>: </a:t>
            </a:r>
            <a:r>
              <a:rPr lang="es-ES" dirty="0" err="1">
                <a:solidFill>
                  <a:schemeClr val="accent1">
                    <a:lumMod val="50000"/>
                  </a:schemeClr>
                </a:solidFill>
              </a:rPr>
              <a:t>GoSpotCheck</a:t>
            </a:r>
            <a:r>
              <a:rPr lang="es-ES" dirty="0">
                <a:solidFill>
                  <a:schemeClr val="accent1">
                    <a:lumMod val="50000"/>
                  </a:schemeClr>
                </a:solidFill>
              </a:rPr>
              <a:t> para información en tiempo real y análisis instantáneo; </a:t>
            </a:r>
            <a:r>
              <a:rPr lang="es-ES" dirty="0" err="1">
                <a:solidFill>
                  <a:schemeClr val="accent1">
                    <a:lumMod val="50000"/>
                  </a:schemeClr>
                </a:solidFill>
              </a:rPr>
              <a:t>QuickTapSurvey</a:t>
            </a:r>
            <a:r>
              <a:rPr lang="es-ES" dirty="0">
                <a:solidFill>
                  <a:schemeClr val="accent1">
                    <a:lumMod val="50000"/>
                  </a:schemeClr>
                </a:solidFill>
              </a:rPr>
              <a:t> para crear encuestas y campañas de recolección de datos.</a:t>
            </a:r>
          </a:p>
          <a:p>
            <a:pPr marL="514350" indent="-514350">
              <a:buFont typeface="+mj-lt"/>
              <a:buAutoNum type="arabicPeriod"/>
            </a:pPr>
            <a:r>
              <a:rPr lang="es-ES" b="1" dirty="0">
                <a:solidFill>
                  <a:schemeClr val="accent1">
                    <a:lumMod val="50000"/>
                  </a:schemeClr>
                </a:solidFill>
              </a:rPr>
              <a:t>Herramientas de Encuestas</a:t>
            </a:r>
            <a:r>
              <a:rPr lang="es-ES" dirty="0">
                <a:solidFill>
                  <a:schemeClr val="accent1">
                    <a:lumMod val="50000"/>
                  </a:schemeClr>
                </a:solidFill>
              </a:rPr>
              <a:t>: Herramientas en línea para recolectar respuestas electrónicamente de una audiencia objetivo.</a:t>
            </a:r>
          </a:p>
          <a:p>
            <a:pPr marL="514350" indent="-514350">
              <a:buFont typeface="+mj-lt"/>
              <a:buAutoNum type="arabicPeriod"/>
            </a:pPr>
            <a:r>
              <a:rPr lang="es-ES" b="1" dirty="0">
                <a:solidFill>
                  <a:schemeClr val="accent1">
                    <a:lumMod val="50000"/>
                  </a:schemeClr>
                </a:solidFill>
              </a:rPr>
              <a:t>Herramientas de Cuestionarios</a:t>
            </a:r>
            <a:r>
              <a:rPr lang="es-ES" dirty="0">
                <a:solidFill>
                  <a:schemeClr val="accent1">
                    <a:lumMod val="50000"/>
                  </a:schemeClr>
                </a:solidFill>
              </a:rPr>
              <a:t>: PISA </a:t>
            </a:r>
            <a:r>
              <a:rPr lang="es-ES" dirty="0" err="1">
                <a:solidFill>
                  <a:schemeClr val="accent1">
                    <a:lumMod val="50000"/>
                  </a:schemeClr>
                </a:solidFill>
              </a:rPr>
              <a:t>Questionnaire</a:t>
            </a:r>
            <a:r>
              <a:rPr lang="es-ES" dirty="0">
                <a:solidFill>
                  <a:schemeClr val="accent1">
                    <a:lumMod val="50000"/>
                  </a:schemeClr>
                </a:solidFill>
              </a:rPr>
              <a:t> </a:t>
            </a:r>
            <a:r>
              <a:rPr lang="es-ES" dirty="0" err="1">
                <a:solidFill>
                  <a:schemeClr val="accent1">
                    <a:lumMod val="50000"/>
                  </a:schemeClr>
                </a:solidFill>
              </a:rPr>
              <a:t>Platform</a:t>
            </a:r>
            <a:r>
              <a:rPr lang="es-ES" dirty="0">
                <a:solidFill>
                  <a:schemeClr val="accent1">
                    <a:lumMod val="50000"/>
                  </a:schemeClr>
                </a:solidFill>
              </a:rPr>
              <a:t> y el ICT </a:t>
            </a:r>
            <a:r>
              <a:rPr lang="es-ES" dirty="0" err="1">
                <a:solidFill>
                  <a:schemeClr val="accent1">
                    <a:lumMod val="50000"/>
                  </a:schemeClr>
                </a:solidFill>
              </a:rPr>
              <a:t>Familiarity</a:t>
            </a:r>
            <a:r>
              <a:rPr lang="es-ES" dirty="0">
                <a:solidFill>
                  <a:schemeClr val="accent1">
                    <a:lumMod val="50000"/>
                  </a:schemeClr>
                </a:solidFill>
              </a:rPr>
              <a:t> </a:t>
            </a:r>
            <a:r>
              <a:rPr lang="es-ES" dirty="0" err="1">
                <a:solidFill>
                  <a:schemeClr val="accent1">
                    <a:lumMod val="50000"/>
                  </a:schemeClr>
                </a:solidFill>
              </a:rPr>
              <a:t>Questionnaire</a:t>
            </a:r>
            <a:r>
              <a:rPr lang="es-ES" dirty="0">
                <a:solidFill>
                  <a:schemeClr val="accent1">
                    <a:lumMod val="50000"/>
                  </a:schemeClr>
                </a:solidFill>
              </a:rPr>
              <a:t> para PISA 2018.</a:t>
            </a:r>
          </a:p>
          <a:p>
            <a:pPr marL="514350" indent="-514350">
              <a:buFont typeface="+mj-lt"/>
              <a:buAutoNum type="arabicPeriod"/>
            </a:pPr>
            <a:r>
              <a:rPr lang="es-ES" b="1" dirty="0">
                <a:solidFill>
                  <a:schemeClr val="accent1">
                    <a:lumMod val="50000"/>
                  </a:schemeClr>
                </a:solidFill>
              </a:rPr>
              <a:t>Herramientas para Estudios de Caso</a:t>
            </a:r>
            <a:r>
              <a:rPr lang="es-ES" dirty="0">
                <a:solidFill>
                  <a:schemeClr val="accent1">
                    <a:lumMod val="50000"/>
                  </a:schemeClr>
                </a:solidFill>
              </a:rPr>
              <a:t>: Case </a:t>
            </a:r>
            <a:r>
              <a:rPr lang="es-ES" dirty="0" err="1">
                <a:solidFill>
                  <a:schemeClr val="accent1">
                    <a:lumMod val="50000"/>
                  </a:schemeClr>
                </a:solidFill>
              </a:rPr>
              <a:t>Studies</a:t>
            </a:r>
            <a:r>
              <a:rPr lang="es-ES" dirty="0">
                <a:solidFill>
                  <a:schemeClr val="accent1">
                    <a:lumMod val="50000"/>
                  </a:schemeClr>
                </a:solidFill>
              </a:rPr>
              <a:t> </a:t>
            </a:r>
            <a:r>
              <a:rPr lang="es-ES" dirty="0" err="1">
                <a:solidFill>
                  <a:schemeClr val="accent1">
                    <a:lumMod val="50000"/>
                  </a:schemeClr>
                </a:solidFill>
              </a:rPr>
              <a:t>on</a:t>
            </a:r>
            <a:r>
              <a:rPr lang="es-ES" dirty="0">
                <a:solidFill>
                  <a:schemeClr val="accent1">
                    <a:lumMod val="50000"/>
                  </a:schemeClr>
                </a:solidFill>
              </a:rPr>
              <a:t> Open </a:t>
            </a:r>
            <a:r>
              <a:rPr lang="es-ES" dirty="0" err="1">
                <a:solidFill>
                  <a:schemeClr val="accent1">
                    <a:lumMod val="50000"/>
                  </a:schemeClr>
                </a:solidFill>
              </a:rPr>
              <a:t>Innovation</a:t>
            </a:r>
            <a:r>
              <a:rPr lang="es-ES" dirty="0">
                <a:solidFill>
                  <a:schemeClr val="accent1">
                    <a:lumMod val="50000"/>
                  </a:schemeClr>
                </a:solidFill>
              </a:rPr>
              <a:t> in ICT.</a:t>
            </a:r>
          </a:p>
          <a:p>
            <a:pPr marL="514350" indent="-514350">
              <a:buFont typeface="+mj-lt"/>
              <a:buAutoNum type="arabicPeriod"/>
            </a:pPr>
            <a:endParaRPr lang="en-US" dirty="0">
              <a:solidFill>
                <a:schemeClr val="accent1">
                  <a:lumMod val="50000"/>
                </a:schemeClr>
              </a:solidFill>
            </a:endParaRPr>
          </a:p>
          <a:p>
            <a:pPr marL="457200" indent="-457200" algn="ctr">
              <a:buFont typeface="+mj-lt"/>
              <a:buAutoNum type="arabicPeriod"/>
            </a:pPr>
            <a:r>
              <a:rPr lang="en-US" sz="2000" dirty="0">
                <a:solidFill>
                  <a:schemeClr val="accent1">
                    <a:lumMod val="50000"/>
                  </a:schemeClr>
                </a:solidFill>
              </a:rPr>
              <a:t>Fuente:  1) https://teaching.cornell.edu/learning-technologies/assessment-tools/survey-tools</a:t>
            </a:r>
          </a:p>
          <a:p>
            <a:pPr marL="457200" indent="-457200" algn="ctr">
              <a:buFont typeface="+mj-lt"/>
              <a:buAutoNum type="arabicPeriod"/>
            </a:pPr>
            <a:r>
              <a:rPr lang="en-US" sz="2000" dirty="0">
                <a:solidFill>
                  <a:schemeClr val="accent1">
                    <a:lumMod val="50000"/>
                  </a:schemeClr>
                </a:solidFill>
              </a:rPr>
              <a:t>2) https://www.oecd.org/pisa/data/pisa2018technicalreport/PISA2018%20TecReport-Ch-17-BQ-Design.pdf</a:t>
            </a:r>
          </a:p>
          <a:p>
            <a:pPr marL="514350" indent="-514350">
              <a:buFont typeface="+mj-lt"/>
              <a:buAutoNum type="arabicPeriod"/>
            </a:pPr>
            <a:endParaRPr lang="el-GR" dirty="0">
              <a:solidFill>
                <a:schemeClr val="accent1">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12</a:t>
            </a:fld>
            <a:endParaRPr sz="1798">
              <a:latin typeface="Calibri"/>
              <a:cs typeface="Calibri"/>
            </a:endParaRPr>
          </a:p>
        </p:txBody>
      </p:sp>
      <p:sp>
        <p:nvSpPr>
          <p:cNvPr id="6" name="object 6"/>
          <p:cNvSpPr txBox="1"/>
          <p:nvPr/>
        </p:nvSpPr>
        <p:spPr>
          <a:xfrm>
            <a:off x="3581400" y="8649102"/>
            <a:ext cx="13268730" cy="615553"/>
          </a:xfrm>
          <a:prstGeom prst="rect">
            <a:avLst/>
          </a:prstGeom>
        </p:spPr>
        <p:txBody>
          <a:bodyPr vert="horz" wrap="square" lIns="0" tIns="0" rIns="0" bIns="0" rtlCol="0">
            <a:spAutoFit/>
          </a:bodyPr>
          <a:lstStyle/>
          <a:p>
            <a:pPr marL="25368"/>
            <a:r>
              <a:rPr lang="en-US" sz="2000" spc="-10" dirty="0">
                <a:latin typeface="Calibri"/>
                <a:cs typeface="Calibri"/>
              </a:rPr>
              <a:t>Fuente</a:t>
            </a:r>
            <a:r>
              <a:rPr sz="2000" spc="-20" dirty="0">
                <a:latin typeface="Calibri"/>
                <a:cs typeface="Calibri"/>
              </a:rPr>
              <a:t>:</a:t>
            </a:r>
            <a:r>
              <a:rPr sz="2000" dirty="0">
                <a:latin typeface="Calibri"/>
                <a:cs typeface="Calibri"/>
              </a:rPr>
              <a:t>  </a:t>
            </a:r>
            <a:r>
              <a:rPr sz="2000" spc="-40" dirty="0">
                <a:latin typeface="Calibri"/>
                <a:cs typeface="Calibri"/>
              </a:rPr>
              <a:t>1</a:t>
            </a:r>
            <a:r>
              <a:rPr sz="2000" spc="-10" dirty="0">
                <a:latin typeface="Calibri"/>
                <a:cs typeface="Calibri"/>
              </a:rPr>
              <a:t>)</a:t>
            </a:r>
            <a:r>
              <a:rPr sz="2000" spc="20" dirty="0">
                <a:latin typeface="Calibri"/>
                <a:cs typeface="Calibri"/>
              </a:rPr>
              <a:t> </a:t>
            </a:r>
            <a:r>
              <a:rPr sz="2000" u="heavy" spc="-90" dirty="0">
                <a:solidFill>
                  <a:srgbClr val="2997E2"/>
                </a:solidFill>
                <a:latin typeface="Calibri"/>
                <a:cs typeface="Calibri"/>
                <a:hlinkClick r:id="rId2"/>
              </a:rPr>
              <a:t>ht</a:t>
            </a:r>
            <a:r>
              <a:rPr sz="2000" u="heavy" spc="-40" dirty="0">
                <a:solidFill>
                  <a:srgbClr val="2997E2"/>
                </a:solidFill>
                <a:latin typeface="Calibri"/>
                <a:cs typeface="Calibri"/>
                <a:hlinkClick r:id="rId2"/>
              </a:rPr>
              <a:t>tp</a:t>
            </a:r>
            <a:r>
              <a:rPr sz="2000" u="heavy" spc="-10" dirty="0">
                <a:solidFill>
                  <a:srgbClr val="2997E2"/>
                </a:solidFill>
                <a:latin typeface="Calibri"/>
                <a:cs typeface="Calibri"/>
                <a:hlinkClick r:id="rId2"/>
              </a:rPr>
              <a:t>s</a:t>
            </a:r>
            <a:r>
              <a:rPr sz="2000" u="heavy" dirty="0">
                <a:solidFill>
                  <a:srgbClr val="2997E2"/>
                </a:solidFill>
                <a:latin typeface="Calibri"/>
                <a:cs typeface="Calibri"/>
                <a:hlinkClick r:id="rId2"/>
              </a:rPr>
              <a:t>:</a:t>
            </a:r>
            <a:r>
              <a:rPr sz="2000" u="heavy" spc="-40" dirty="0">
                <a:solidFill>
                  <a:srgbClr val="2997E2"/>
                </a:solidFill>
                <a:latin typeface="Calibri"/>
                <a:cs typeface="Calibri"/>
                <a:hlinkClick r:id="rId2"/>
              </a:rPr>
              <a:t>//</a:t>
            </a:r>
            <a:r>
              <a:rPr sz="2000" u="heavy" dirty="0">
                <a:solidFill>
                  <a:srgbClr val="2997E2"/>
                </a:solidFill>
                <a:latin typeface="Calibri"/>
                <a:cs typeface="Calibri"/>
                <a:hlinkClick r:id="rId2"/>
              </a:rPr>
              <a:t>ww</a:t>
            </a:r>
            <a:r>
              <a:rPr sz="2000" u="heavy" spc="-228" dirty="0">
                <a:solidFill>
                  <a:srgbClr val="2997E2"/>
                </a:solidFill>
                <a:latin typeface="Calibri"/>
                <a:cs typeface="Calibri"/>
                <a:hlinkClick r:id="rId2"/>
              </a:rPr>
              <a:t>w</a:t>
            </a:r>
            <a:r>
              <a:rPr sz="2000" u="heavy" dirty="0">
                <a:solidFill>
                  <a:srgbClr val="2997E2"/>
                </a:solidFill>
                <a:latin typeface="Calibri"/>
                <a:cs typeface="Calibri"/>
                <a:hlinkClick r:id="rId2"/>
              </a:rPr>
              <a:t>.c</a:t>
            </a:r>
            <a:r>
              <a:rPr sz="2000" u="heavy" spc="-10" dirty="0">
                <a:solidFill>
                  <a:srgbClr val="2997E2"/>
                </a:solidFill>
                <a:latin typeface="Calibri"/>
                <a:cs typeface="Calibri"/>
                <a:hlinkClick r:id="rId2"/>
              </a:rPr>
              <a:t>a</a:t>
            </a:r>
            <a:r>
              <a:rPr sz="2000" u="heavy" spc="-40" dirty="0">
                <a:solidFill>
                  <a:srgbClr val="2997E2"/>
                </a:solidFill>
                <a:latin typeface="Calibri"/>
                <a:cs typeface="Calibri"/>
                <a:hlinkClick r:id="rId2"/>
              </a:rPr>
              <a:t>mb</a:t>
            </a:r>
            <a:r>
              <a:rPr sz="2000" u="heavy" spc="-10" dirty="0">
                <a:solidFill>
                  <a:srgbClr val="2997E2"/>
                </a:solidFill>
                <a:latin typeface="Calibri"/>
                <a:cs typeface="Calibri"/>
                <a:hlinkClick r:id="rId2"/>
              </a:rPr>
              <a:t>r</a:t>
            </a:r>
            <a:r>
              <a:rPr sz="2000" u="heavy" dirty="0">
                <a:solidFill>
                  <a:srgbClr val="2997E2"/>
                </a:solidFill>
                <a:latin typeface="Calibri"/>
                <a:cs typeface="Calibri"/>
                <a:hlinkClick r:id="rId2"/>
              </a:rPr>
              <a:t>i</a:t>
            </a:r>
            <a:r>
              <a:rPr sz="2000" u="heavy" spc="-40" dirty="0">
                <a:solidFill>
                  <a:srgbClr val="2997E2"/>
                </a:solidFill>
                <a:latin typeface="Calibri"/>
                <a:cs typeface="Calibri"/>
                <a:hlinkClick r:id="rId2"/>
              </a:rPr>
              <a:t>dg</a:t>
            </a:r>
            <a:r>
              <a:rPr sz="2000" u="heavy" spc="-20" dirty="0">
                <a:solidFill>
                  <a:srgbClr val="2997E2"/>
                </a:solidFill>
                <a:latin typeface="Calibri"/>
                <a:cs typeface="Calibri"/>
                <a:hlinkClick r:id="rId2"/>
              </a:rPr>
              <a:t>e</a:t>
            </a:r>
            <a:r>
              <a:rPr sz="2000" u="heavy" dirty="0">
                <a:solidFill>
                  <a:srgbClr val="2997E2"/>
                </a:solidFill>
                <a:latin typeface="Calibri"/>
                <a:cs typeface="Calibri"/>
                <a:hlinkClick r:id="rId2"/>
              </a:rPr>
              <a:t>.o</a:t>
            </a:r>
            <a:r>
              <a:rPr sz="2000" u="heavy" spc="-10" dirty="0">
                <a:solidFill>
                  <a:srgbClr val="2997E2"/>
                </a:solidFill>
                <a:latin typeface="Calibri"/>
                <a:cs typeface="Calibri"/>
                <a:hlinkClick r:id="rId2"/>
              </a:rPr>
              <a:t>r</a:t>
            </a:r>
            <a:r>
              <a:rPr sz="2000" u="heavy" spc="50" dirty="0">
                <a:solidFill>
                  <a:srgbClr val="2997E2"/>
                </a:solidFill>
                <a:latin typeface="Calibri"/>
                <a:cs typeface="Calibri"/>
                <a:hlinkClick r:id="rId2"/>
              </a:rPr>
              <a:t>g</a:t>
            </a:r>
            <a:r>
              <a:rPr sz="2000" u="heavy" spc="-90" dirty="0">
                <a:solidFill>
                  <a:srgbClr val="2997E2"/>
                </a:solidFill>
                <a:latin typeface="Calibri"/>
                <a:cs typeface="Calibri"/>
                <a:hlinkClick r:id="rId2"/>
              </a:rPr>
              <a:t>/</a:t>
            </a:r>
            <a:r>
              <a:rPr sz="2000" u="heavy" spc="30" dirty="0">
                <a:solidFill>
                  <a:srgbClr val="2997E2"/>
                </a:solidFill>
                <a:latin typeface="Calibri"/>
                <a:cs typeface="Calibri"/>
                <a:hlinkClick r:id="rId2"/>
              </a:rPr>
              <a:t>e</a:t>
            </a:r>
            <a:r>
              <a:rPr sz="2000" u="heavy" spc="10" dirty="0">
                <a:solidFill>
                  <a:srgbClr val="2997E2"/>
                </a:solidFill>
                <a:latin typeface="Calibri"/>
                <a:cs typeface="Calibri"/>
                <a:hlinkClick r:id="rId2"/>
              </a:rPr>
              <a:t>l</a:t>
            </a:r>
            <a:r>
              <a:rPr sz="2000" u="heavy" spc="-30" dirty="0">
                <a:solidFill>
                  <a:srgbClr val="2997E2"/>
                </a:solidFill>
                <a:latin typeface="Calibri"/>
                <a:cs typeface="Calibri"/>
                <a:hlinkClick r:id="rId2"/>
              </a:rPr>
              <a:t>t</a:t>
            </a:r>
            <a:r>
              <a:rPr sz="2000" u="heavy" dirty="0">
                <a:solidFill>
                  <a:srgbClr val="2997E2"/>
                </a:solidFill>
                <a:latin typeface="Calibri"/>
                <a:cs typeface="Calibri"/>
                <a:hlinkClick r:id="rId2"/>
              </a:rPr>
              <a:t>/</a:t>
            </a:r>
            <a:r>
              <a:rPr sz="2000" u="heavy" spc="-40" dirty="0">
                <a:solidFill>
                  <a:srgbClr val="2997E2"/>
                </a:solidFill>
                <a:latin typeface="Calibri"/>
                <a:cs typeface="Calibri"/>
                <a:hlinkClick r:id="rId2"/>
              </a:rPr>
              <a:t>b</a:t>
            </a:r>
            <a:r>
              <a:rPr sz="2000" u="heavy" spc="-20" dirty="0">
                <a:solidFill>
                  <a:srgbClr val="2997E2"/>
                </a:solidFill>
                <a:latin typeface="Calibri"/>
                <a:cs typeface="Calibri"/>
                <a:hlinkClick r:id="rId2"/>
              </a:rPr>
              <a:t>l</a:t>
            </a:r>
            <a:r>
              <a:rPr sz="2000" u="heavy" spc="40" dirty="0">
                <a:solidFill>
                  <a:srgbClr val="2997E2"/>
                </a:solidFill>
                <a:latin typeface="Calibri"/>
                <a:cs typeface="Calibri"/>
                <a:hlinkClick r:id="rId2"/>
              </a:rPr>
              <a:t>o</a:t>
            </a:r>
            <a:r>
              <a:rPr sz="2000" u="heavy" spc="50" dirty="0">
                <a:solidFill>
                  <a:srgbClr val="2997E2"/>
                </a:solidFill>
                <a:latin typeface="Calibri"/>
                <a:cs typeface="Calibri"/>
                <a:hlinkClick r:id="rId2"/>
              </a:rPr>
              <a:t>g</a:t>
            </a:r>
            <a:r>
              <a:rPr sz="2000" u="heavy" dirty="0">
                <a:solidFill>
                  <a:srgbClr val="2997E2"/>
                </a:solidFill>
                <a:latin typeface="Calibri"/>
                <a:cs typeface="Calibri"/>
                <a:hlinkClick r:id="rId2"/>
              </a:rPr>
              <a:t>/2</a:t>
            </a:r>
            <a:r>
              <a:rPr sz="2000" u="heavy" spc="-40" dirty="0">
                <a:solidFill>
                  <a:srgbClr val="2997E2"/>
                </a:solidFill>
                <a:latin typeface="Calibri"/>
                <a:cs typeface="Calibri"/>
                <a:hlinkClick r:id="rId2"/>
              </a:rPr>
              <a:t>0</a:t>
            </a:r>
            <a:r>
              <a:rPr sz="2000" u="heavy" dirty="0">
                <a:solidFill>
                  <a:srgbClr val="2997E2"/>
                </a:solidFill>
                <a:latin typeface="Calibri"/>
                <a:cs typeface="Calibri"/>
                <a:hlinkClick r:id="rId2"/>
              </a:rPr>
              <a:t>2</a:t>
            </a:r>
            <a:r>
              <a:rPr sz="2000" u="heavy" spc="-40" dirty="0">
                <a:solidFill>
                  <a:srgbClr val="2997E2"/>
                </a:solidFill>
                <a:latin typeface="Calibri"/>
                <a:cs typeface="Calibri"/>
                <a:hlinkClick r:id="rId2"/>
              </a:rPr>
              <a:t>2</a:t>
            </a:r>
            <a:r>
              <a:rPr sz="2000" u="heavy" dirty="0">
                <a:solidFill>
                  <a:srgbClr val="2997E2"/>
                </a:solidFill>
                <a:latin typeface="Calibri"/>
                <a:cs typeface="Calibri"/>
                <a:hlinkClick r:id="rId2"/>
              </a:rPr>
              <a:t>/0</a:t>
            </a:r>
            <a:r>
              <a:rPr sz="2000" u="heavy" spc="-40" dirty="0">
                <a:solidFill>
                  <a:srgbClr val="2997E2"/>
                </a:solidFill>
                <a:latin typeface="Calibri"/>
                <a:cs typeface="Calibri"/>
                <a:hlinkClick r:id="rId2"/>
              </a:rPr>
              <a:t>4</a:t>
            </a:r>
            <a:r>
              <a:rPr sz="2000" u="heavy" dirty="0">
                <a:solidFill>
                  <a:srgbClr val="2997E2"/>
                </a:solidFill>
                <a:latin typeface="Calibri"/>
                <a:cs typeface="Calibri"/>
                <a:hlinkClick r:id="rId2"/>
              </a:rPr>
              <a:t>/</a:t>
            </a:r>
            <a:r>
              <a:rPr sz="2000" u="heavy" spc="-40" dirty="0">
                <a:solidFill>
                  <a:srgbClr val="2997E2"/>
                </a:solidFill>
                <a:latin typeface="Calibri"/>
                <a:cs typeface="Calibri"/>
                <a:hlinkClick r:id="rId2"/>
              </a:rPr>
              <a:t>2</a:t>
            </a:r>
            <a:r>
              <a:rPr sz="2000" u="heavy" dirty="0">
                <a:solidFill>
                  <a:srgbClr val="2997E2"/>
                </a:solidFill>
                <a:latin typeface="Calibri"/>
                <a:cs typeface="Calibri"/>
                <a:hlinkClick r:id="rId2"/>
              </a:rPr>
              <a:t>9</a:t>
            </a:r>
            <a:r>
              <a:rPr sz="2000" u="heavy" spc="-90" dirty="0">
                <a:solidFill>
                  <a:srgbClr val="2997E2"/>
                </a:solidFill>
                <a:latin typeface="Calibri"/>
                <a:cs typeface="Calibri"/>
                <a:hlinkClick r:id="rId2"/>
              </a:rPr>
              <a:t>/</a:t>
            </a:r>
            <a:r>
              <a:rPr sz="2000" u="heavy" spc="-10" dirty="0">
                <a:solidFill>
                  <a:srgbClr val="2997E2"/>
                </a:solidFill>
                <a:latin typeface="Calibri"/>
                <a:cs typeface="Calibri"/>
                <a:hlinkClick r:id="rId2"/>
              </a:rPr>
              <a:t>s</a:t>
            </a:r>
            <a:r>
              <a:rPr sz="2000" u="heavy" spc="30" dirty="0">
                <a:solidFill>
                  <a:srgbClr val="2997E2"/>
                </a:solidFill>
                <a:latin typeface="Calibri"/>
                <a:cs typeface="Calibri"/>
                <a:hlinkClick r:id="rId2"/>
              </a:rPr>
              <a:t>e</a:t>
            </a:r>
            <a:r>
              <a:rPr sz="2000" u="heavy" spc="-80" dirty="0">
                <a:solidFill>
                  <a:srgbClr val="2997E2"/>
                </a:solidFill>
                <a:latin typeface="Calibri"/>
                <a:cs typeface="Calibri"/>
                <a:hlinkClick r:id="rId2"/>
              </a:rPr>
              <a:t>v</a:t>
            </a:r>
            <a:r>
              <a:rPr sz="2000" u="heavy" spc="-20" dirty="0">
                <a:solidFill>
                  <a:srgbClr val="2997E2"/>
                </a:solidFill>
                <a:latin typeface="Calibri"/>
                <a:cs typeface="Calibri"/>
                <a:hlinkClick r:id="rId2"/>
              </a:rPr>
              <a:t>e</a:t>
            </a:r>
            <a:r>
              <a:rPr sz="2000" u="heavy" spc="-190" dirty="0">
                <a:solidFill>
                  <a:srgbClr val="2997E2"/>
                </a:solidFill>
                <a:latin typeface="Calibri"/>
                <a:cs typeface="Calibri"/>
                <a:hlinkClick r:id="rId2"/>
              </a:rPr>
              <a:t>n</a:t>
            </a:r>
            <a:r>
              <a:rPr sz="2000" u="heavy" spc="40" dirty="0">
                <a:solidFill>
                  <a:srgbClr val="2997E2"/>
                </a:solidFill>
                <a:latin typeface="Calibri"/>
                <a:cs typeface="Calibri"/>
                <a:hlinkClick r:id="rId2"/>
              </a:rPr>
              <a:t>-</a:t>
            </a:r>
            <a:r>
              <a:rPr sz="2000" u="heavy" spc="-50" dirty="0">
                <a:solidFill>
                  <a:srgbClr val="2997E2"/>
                </a:solidFill>
                <a:latin typeface="Calibri"/>
                <a:cs typeface="Calibri"/>
                <a:hlinkClick r:id="rId2"/>
              </a:rPr>
              <a:t>b</a:t>
            </a:r>
            <a:r>
              <a:rPr sz="2000" u="heavy" spc="-20" dirty="0">
                <a:solidFill>
                  <a:srgbClr val="2997E2"/>
                </a:solidFill>
                <a:latin typeface="Calibri"/>
                <a:cs typeface="Calibri"/>
                <a:hlinkClick r:id="rId2"/>
              </a:rPr>
              <a:t>e</a:t>
            </a:r>
            <a:r>
              <a:rPr sz="2000" u="heavy" spc="-10" dirty="0">
                <a:solidFill>
                  <a:srgbClr val="2997E2"/>
                </a:solidFill>
                <a:latin typeface="Calibri"/>
                <a:cs typeface="Calibri"/>
                <a:hlinkClick r:id="rId2"/>
              </a:rPr>
              <a:t>s</a:t>
            </a:r>
            <a:r>
              <a:rPr sz="2000" u="heavy" spc="-30" dirty="0">
                <a:solidFill>
                  <a:srgbClr val="2997E2"/>
                </a:solidFill>
                <a:latin typeface="Calibri"/>
                <a:cs typeface="Calibri"/>
                <a:hlinkClick r:id="rId2"/>
              </a:rPr>
              <a:t>t</a:t>
            </a:r>
            <a:r>
              <a:rPr sz="2000" u="heavy" spc="40" dirty="0">
                <a:solidFill>
                  <a:srgbClr val="2997E2"/>
                </a:solidFill>
                <a:latin typeface="Calibri"/>
                <a:cs typeface="Calibri"/>
                <a:hlinkClick r:id="rId2"/>
              </a:rPr>
              <a:t>-</a:t>
            </a:r>
            <a:r>
              <a:rPr sz="2000" u="heavy" spc="-50" dirty="0">
                <a:solidFill>
                  <a:srgbClr val="2997E2"/>
                </a:solidFill>
                <a:latin typeface="Calibri"/>
                <a:cs typeface="Calibri"/>
                <a:hlinkClick r:id="rId2"/>
              </a:rPr>
              <a:t>d</a:t>
            </a:r>
            <a:r>
              <a:rPr sz="2000" u="heavy" dirty="0">
                <a:solidFill>
                  <a:srgbClr val="2997E2"/>
                </a:solidFill>
                <a:latin typeface="Calibri"/>
                <a:cs typeface="Calibri"/>
                <a:hlinkClick r:id="rId2"/>
              </a:rPr>
              <a:t>i</a:t>
            </a:r>
            <a:r>
              <a:rPr sz="2000" u="heavy" spc="-40" dirty="0">
                <a:solidFill>
                  <a:srgbClr val="2997E2"/>
                </a:solidFill>
                <a:latin typeface="Calibri"/>
                <a:cs typeface="Calibri"/>
                <a:hlinkClick r:id="rId2"/>
              </a:rPr>
              <a:t>g</a:t>
            </a:r>
            <a:r>
              <a:rPr sz="2000" u="heavy" dirty="0">
                <a:solidFill>
                  <a:srgbClr val="2997E2"/>
                </a:solidFill>
                <a:latin typeface="Calibri"/>
                <a:cs typeface="Calibri"/>
                <a:hlinkClick r:id="rId2"/>
              </a:rPr>
              <a:t>i</a:t>
            </a:r>
            <a:r>
              <a:rPr sz="2000" u="heavy" spc="-80" dirty="0">
                <a:solidFill>
                  <a:srgbClr val="2997E2"/>
                </a:solidFill>
                <a:latin typeface="Calibri"/>
                <a:cs typeface="Calibri"/>
                <a:hlinkClick r:id="rId2"/>
              </a:rPr>
              <a:t>t</a:t>
            </a:r>
            <a:r>
              <a:rPr sz="2000" u="heavy" spc="30" dirty="0">
                <a:solidFill>
                  <a:srgbClr val="2997E2"/>
                </a:solidFill>
                <a:latin typeface="Calibri"/>
                <a:cs typeface="Calibri"/>
                <a:hlinkClick r:id="rId2"/>
              </a:rPr>
              <a:t>a</a:t>
            </a:r>
            <a:r>
              <a:rPr sz="2000" u="heavy" spc="-20" dirty="0">
                <a:solidFill>
                  <a:srgbClr val="2997E2"/>
                </a:solidFill>
                <a:latin typeface="Calibri"/>
                <a:cs typeface="Calibri"/>
                <a:hlinkClick r:id="rId2"/>
              </a:rPr>
              <a:t>l</a:t>
            </a:r>
            <a:r>
              <a:rPr sz="2000" u="heavy" spc="40" dirty="0">
                <a:solidFill>
                  <a:srgbClr val="2997E2"/>
                </a:solidFill>
                <a:latin typeface="Calibri"/>
                <a:cs typeface="Calibri"/>
                <a:hlinkClick r:id="rId2"/>
              </a:rPr>
              <a:t>-</a:t>
            </a:r>
            <a:r>
              <a:rPr sz="2000" u="heavy" spc="-80" dirty="0">
                <a:solidFill>
                  <a:srgbClr val="2997E2"/>
                </a:solidFill>
                <a:latin typeface="Calibri"/>
                <a:cs typeface="Calibri"/>
                <a:hlinkClick r:id="rId2"/>
              </a:rPr>
              <a:t>t</a:t>
            </a:r>
            <a:r>
              <a:rPr sz="2000" u="heavy" spc="-20" dirty="0">
                <a:solidFill>
                  <a:srgbClr val="2997E2"/>
                </a:solidFill>
                <a:latin typeface="Calibri"/>
                <a:cs typeface="Calibri"/>
                <a:hlinkClick r:id="rId2"/>
              </a:rPr>
              <a:t>e</a:t>
            </a:r>
            <a:r>
              <a:rPr sz="2000" u="heavy" spc="-10" dirty="0">
                <a:solidFill>
                  <a:srgbClr val="2997E2"/>
                </a:solidFill>
                <a:latin typeface="Calibri"/>
                <a:cs typeface="Calibri"/>
                <a:hlinkClick r:id="rId2"/>
              </a:rPr>
              <a:t>a</a:t>
            </a:r>
            <a:r>
              <a:rPr sz="2000" u="heavy" dirty="0">
                <a:solidFill>
                  <a:srgbClr val="2997E2"/>
                </a:solidFill>
                <a:latin typeface="Calibri"/>
                <a:cs typeface="Calibri"/>
                <a:hlinkClick r:id="rId2"/>
              </a:rPr>
              <a:t>chi</a:t>
            </a:r>
            <a:r>
              <a:rPr sz="2000" u="heavy" spc="-50" dirty="0">
                <a:solidFill>
                  <a:srgbClr val="2997E2"/>
                </a:solidFill>
                <a:latin typeface="Calibri"/>
                <a:cs typeface="Calibri"/>
                <a:hlinkClick r:id="rId2"/>
              </a:rPr>
              <a:t>n</a:t>
            </a:r>
            <a:r>
              <a:rPr sz="2000" u="heavy" spc="-20" dirty="0">
                <a:solidFill>
                  <a:srgbClr val="2997E2"/>
                </a:solidFill>
                <a:latin typeface="Calibri"/>
                <a:cs typeface="Calibri"/>
                <a:hlinkClick r:id="rId2"/>
              </a:rPr>
              <a:t>g</a:t>
            </a:r>
            <a:r>
              <a:rPr sz="2000" u="heavy" spc="40" dirty="0">
                <a:solidFill>
                  <a:srgbClr val="2997E2"/>
                </a:solidFill>
                <a:latin typeface="Calibri"/>
                <a:cs typeface="Calibri"/>
                <a:hlinkClick r:id="rId2"/>
              </a:rPr>
              <a:t>-</a:t>
            </a:r>
            <a:r>
              <a:rPr sz="2000" u="heavy" spc="-80" dirty="0">
                <a:solidFill>
                  <a:srgbClr val="2997E2"/>
                </a:solidFill>
                <a:latin typeface="Calibri"/>
                <a:cs typeface="Calibri"/>
                <a:hlinkClick r:id="rId2"/>
              </a:rPr>
              <a:t>t</a:t>
            </a:r>
            <a:r>
              <a:rPr sz="2000" u="heavy" spc="-10" dirty="0">
                <a:solidFill>
                  <a:srgbClr val="2997E2"/>
                </a:solidFill>
                <a:latin typeface="Calibri"/>
                <a:cs typeface="Calibri"/>
                <a:hlinkClick r:id="rId2"/>
              </a:rPr>
              <a:t>oo</a:t>
            </a:r>
            <a:r>
              <a:rPr sz="2000" u="heavy" spc="-30" dirty="0">
                <a:solidFill>
                  <a:srgbClr val="2997E2"/>
                </a:solidFill>
                <a:latin typeface="Calibri"/>
                <a:cs typeface="Calibri"/>
                <a:hlinkClick r:id="rId2"/>
              </a:rPr>
              <a:t>l</a:t>
            </a:r>
            <a:r>
              <a:rPr sz="2000" u="heavy" dirty="0">
                <a:solidFill>
                  <a:srgbClr val="2997E2"/>
                </a:solidFill>
                <a:latin typeface="Calibri"/>
                <a:cs typeface="Calibri"/>
                <a:hlinkClick r:id="rId2"/>
              </a:rPr>
              <a:t>s</a:t>
            </a:r>
            <a:r>
              <a:rPr sz="2000" u="heavy" spc="-10" dirty="0">
                <a:solidFill>
                  <a:srgbClr val="2997E2"/>
                </a:solidFill>
                <a:latin typeface="Calibri"/>
                <a:cs typeface="Calibri"/>
                <a:hlinkClick r:id="rId2"/>
              </a:rPr>
              <a:t>-o</a:t>
            </a:r>
            <a:r>
              <a:rPr sz="2000" u="heavy" dirty="0">
                <a:solidFill>
                  <a:srgbClr val="2997E2"/>
                </a:solidFill>
                <a:latin typeface="Calibri"/>
                <a:cs typeface="Calibri"/>
                <a:hlinkClick r:id="rId2"/>
              </a:rPr>
              <a:t>n</a:t>
            </a:r>
            <a:r>
              <a:rPr sz="2000" u="heavy" spc="-30" dirty="0">
                <a:solidFill>
                  <a:srgbClr val="2997E2"/>
                </a:solidFill>
                <a:latin typeface="Calibri"/>
                <a:cs typeface="Calibri"/>
                <a:hlinkClick r:id="rId2"/>
              </a:rPr>
              <a:t>l</a:t>
            </a:r>
            <a:r>
              <a:rPr sz="2000" u="heavy" dirty="0">
                <a:solidFill>
                  <a:srgbClr val="2997E2"/>
                </a:solidFill>
                <a:latin typeface="Calibri"/>
                <a:cs typeface="Calibri"/>
                <a:hlinkClick r:id="rId2"/>
              </a:rPr>
              <a:t>i</a:t>
            </a:r>
            <a:r>
              <a:rPr sz="2000" u="heavy" spc="-50" dirty="0">
                <a:solidFill>
                  <a:srgbClr val="2997E2"/>
                </a:solidFill>
                <a:latin typeface="Calibri"/>
                <a:cs typeface="Calibri"/>
                <a:hlinkClick r:id="rId2"/>
              </a:rPr>
              <a:t>n</a:t>
            </a:r>
            <a:r>
              <a:rPr sz="2000" u="heavy" dirty="0">
                <a:solidFill>
                  <a:srgbClr val="2997E2"/>
                </a:solidFill>
                <a:latin typeface="Calibri"/>
                <a:cs typeface="Calibri"/>
                <a:hlinkClick r:id="rId2"/>
              </a:rPr>
              <a:t>e-</a:t>
            </a:r>
            <a:r>
              <a:rPr sz="2000" u="heavy" spc="-20" dirty="0">
                <a:solidFill>
                  <a:srgbClr val="2997E2"/>
                </a:solidFill>
                <a:latin typeface="Calibri"/>
                <a:cs typeface="Calibri"/>
                <a:hlinkClick r:id="rId2"/>
              </a:rPr>
              <a:t>e</a:t>
            </a:r>
            <a:r>
              <a:rPr sz="2000" u="heavy" spc="40" dirty="0">
                <a:solidFill>
                  <a:srgbClr val="2997E2"/>
                </a:solidFill>
                <a:latin typeface="Calibri"/>
                <a:cs typeface="Calibri"/>
                <a:hlinkClick r:id="rId2"/>
              </a:rPr>
              <a:t>s</a:t>
            </a:r>
            <a:r>
              <a:rPr sz="2000" u="heavy" spc="-30" dirty="0">
                <a:solidFill>
                  <a:srgbClr val="2997E2"/>
                </a:solidFill>
                <a:latin typeface="Calibri"/>
                <a:cs typeface="Calibri"/>
                <a:hlinkClick r:id="rId2"/>
              </a:rPr>
              <a:t>l</a:t>
            </a:r>
            <a:r>
              <a:rPr sz="2000" u="heavy" spc="-10" dirty="0">
                <a:solidFill>
                  <a:srgbClr val="2997E2"/>
                </a:solidFill>
                <a:latin typeface="Calibri"/>
                <a:cs typeface="Calibri"/>
                <a:hlinkClick r:id="rId2"/>
              </a:rPr>
              <a:t>-</a:t>
            </a:r>
            <a:r>
              <a:rPr lang="en-US" sz="2000" u="heavy" spc="-10" dirty="0">
                <a:solidFill>
                  <a:srgbClr val="2997E2"/>
                </a:solidFill>
                <a:latin typeface="Calibri"/>
                <a:cs typeface="Calibri"/>
              </a:rPr>
              <a:t> </a:t>
            </a:r>
            <a:r>
              <a:rPr sz="2000" u="heavy" spc="-10" dirty="0">
                <a:solidFill>
                  <a:srgbClr val="2997E2"/>
                </a:solidFill>
                <a:latin typeface="Calibri"/>
                <a:cs typeface="Calibri"/>
              </a:rPr>
              <a:t>c</a:t>
            </a:r>
            <a:r>
              <a:rPr sz="2000" u="heavy" spc="-30" dirty="0">
                <a:solidFill>
                  <a:srgbClr val="2997E2"/>
                </a:solidFill>
                <a:latin typeface="Calibri"/>
                <a:cs typeface="Calibri"/>
              </a:rPr>
              <a:t>l</a:t>
            </a:r>
            <a:r>
              <a:rPr sz="2000" u="heavy" spc="-20" dirty="0">
                <a:solidFill>
                  <a:srgbClr val="2997E2"/>
                </a:solidFill>
                <a:latin typeface="Calibri"/>
                <a:cs typeface="Calibri"/>
              </a:rPr>
              <a:t>a</a:t>
            </a:r>
            <a:r>
              <a:rPr sz="2000" u="heavy" spc="-10" dirty="0">
                <a:solidFill>
                  <a:srgbClr val="2997E2"/>
                </a:solidFill>
                <a:latin typeface="Calibri"/>
                <a:cs typeface="Calibri"/>
              </a:rPr>
              <a:t>ss</a:t>
            </a:r>
            <a:r>
              <a:rPr sz="2000" u="heavy" spc="-80" dirty="0">
                <a:solidFill>
                  <a:srgbClr val="2997E2"/>
                </a:solidFill>
                <a:latin typeface="Calibri"/>
                <a:cs typeface="Calibri"/>
              </a:rPr>
              <a:t>r</a:t>
            </a:r>
            <a:r>
              <a:rPr sz="2000" u="heavy" spc="-10" dirty="0">
                <a:solidFill>
                  <a:srgbClr val="2997E2"/>
                </a:solidFill>
                <a:latin typeface="Calibri"/>
                <a:cs typeface="Calibri"/>
              </a:rPr>
              <a:t>oo</a:t>
            </a:r>
            <a:r>
              <a:rPr sz="2000" u="heavy" spc="-50" dirty="0">
                <a:solidFill>
                  <a:srgbClr val="2997E2"/>
                </a:solidFill>
                <a:latin typeface="Calibri"/>
                <a:cs typeface="Calibri"/>
              </a:rPr>
              <a:t>m</a:t>
            </a:r>
            <a:r>
              <a:rPr sz="2000" u="heavy" spc="-20" dirty="0">
                <a:solidFill>
                  <a:srgbClr val="2997E2"/>
                </a:solidFill>
                <a:latin typeface="Calibri"/>
                <a:cs typeface="Calibri"/>
              </a:rPr>
              <a:t>/</a:t>
            </a:r>
            <a:endParaRPr sz="2000" dirty="0">
              <a:latin typeface="Calibri"/>
              <a:cs typeface="Calibri"/>
            </a:endParaRPr>
          </a:p>
          <a:p>
            <a:pPr marL="1132692"/>
            <a:r>
              <a:rPr sz="2000" spc="-40" dirty="0">
                <a:latin typeface="Calibri"/>
                <a:cs typeface="Calibri"/>
              </a:rPr>
              <a:t>2</a:t>
            </a:r>
            <a:r>
              <a:rPr sz="2000" spc="-10" dirty="0">
                <a:latin typeface="Calibri"/>
                <a:cs typeface="Calibri"/>
              </a:rPr>
              <a:t>)</a:t>
            </a:r>
            <a:r>
              <a:rPr sz="2000" spc="60" dirty="0">
                <a:latin typeface="Calibri"/>
                <a:cs typeface="Calibri"/>
              </a:rPr>
              <a:t> </a:t>
            </a:r>
            <a:r>
              <a:rPr sz="2000" u="heavy" spc="-90" dirty="0">
                <a:solidFill>
                  <a:srgbClr val="2997E2"/>
                </a:solidFill>
                <a:latin typeface="Calibri"/>
                <a:cs typeface="Calibri"/>
              </a:rPr>
              <a:t>ht</a:t>
            </a:r>
            <a:r>
              <a:rPr sz="2000" u="heavy" spc="-40" dirty="0">
                <a:solidFill>
                  <a:srgbClr val="2997E2"/>
                </a:solidFill>
                <a:latin typeface="Calibri"/>
                <a:cs typeface="Calibri"/>
              </a:rPr>
              <a:t>tp</a:t>
            </a:r>
            <a:r>
              <a:rPr sz="2000" u="heavy" spc="-10" dirty="0">
                <a:solidFill>
                  <a:srgbClr val="2997E2"/>
                </a:solidFill>
                <a:latin typeface="Calibri"/>
                <a:cs typeface="Calibri"/>
              </a:rPr>
              <a:t>s</a:t>
            </a:r>
            <a:r>
              <a:rPr sz="2000" u="heavy" dirty="0">
                <a:solidFill>
                  <a:srgbClr val="2997E2"/>
                </a:solidFill>
                <a:latin typeface="Calibri"/>
                <a:cs typeface="Calibri"/>
              </a:rPr>
              <a:t>:</a:t>
            </a:r>
            <a:r>
              <a:rPr sz="2000" u="heavy" spc="-30" dirty="0">
                <a:solidFill>
                  <a:srgbClr val="2997E2"/>
                </a:solidFill>
                <a:latin typeface="Calibri"/>
                <a:cs typeface="Calibri"/>
              </a:rPr>
              <a:t>//li</a:t>
            </a:r>
            <a:r>
              <a:rPr sz="2000" u="heavy" dirty="0">
                <a:solidFill>
                  <a:srgbClr val="2997E2"/>
                </a:solidFill>
                <a:latin typeface="Calibri"/>
                <a:cs typeface="Calibri"/>
              </a:rPr>
              <a:t>n</a:t>
            </a:r>
            <a:r>
              <a:rPr sz="2000" u="heavy" spc="-40" dirty="0">
                <a:solidFill>
                  <a:srgbClr val="2997E2"/>
                </a:solidFill>
                <a:latin typeface="Calibri"/>
                <a:cs typeface="Calibri"/>
              </a:rPr>
              <a:t>k</a:t>
            </a:r>
            <a:r>
              <a:rPr sz="2000" u="heavy" dirty="0">
                <a:solidFill>
                  <a:srgbClr val="2997E2"/>
                </a:solidFill>
                <a:latin typeface="Calibri"/>
                <a:cs typeface="Calibri"/>
              </a:rPr>
              <a:t>.s</a:t>
            </a:r>
            <a:r>
              <a:rPr sz="2000" u="heavy" spc="-40" dirty="0">
                <a:solidFill>
                  <a:srgbClr val="2997E2"/>
                </a:solidFill>
                <a:latin typeface="Calibri"/>
                <a:cs typeface="Calibri"/>
              </a:rPr>
              <a:t>p</a:t>
            </a:r>
            <a:r>
              <a:rPr sz="2000" u="heavy" spc="10" dirty="0">
                <a:solidFill>
                  <a:srgbClr val="2997E2"/>
                </a:solidFill>
                <a:latin typeface="Calibri"/>
                <a:cs typeface="Calibri"/>
              </a:rPr>
              <a:t>r</a:t>
            </a:r>
            <a:r>
              <a:rPr sz="2000" u="heavy" dirty="0">
                <a:solidFill>
                  <a:srgbClr val="2997E2"/>
                </a:solidFill>
                <a:latin typeface="Calibri"/>
                <a:cs typeface="Calibri"/>
              </a:rPr>
              <a:t>i</a:t>
            </a:r>
            <a:r>
              <a:rPr sz="2000" u="heavy" spc="-40" dirty="0">
                <a:solidFill>
                  <a:srgbClr val="2997E2"/>
                </a:solidFill>
                <a:latin typeface="Calibri"/>
                <a:cs typeface="Calibri"/>
              </a:rPr>
              <a:t>ng</a:t>
            </a:r>
            <a:r>
              <a:rPr sz="2000" u="heavy" spc="-20" dirty="0">
                <a:solidFill>
                  <a:srgbClr val="2997E2"/>
                </a:solidFill>
                <a:latin typeface="Calibri"/>
                <a:cs typeface="Calibri"/>
              </a:rPr>
              <a:t>e</a:t>
            </a:r>
            <a:r>
              <a:rPr sz="2000" u="heavy" spc="-310" dirty="0">
                <a:solidFill>
                  <a:srgbClr val="2997E2"/>
                </a:solidFill>
                <a:latin typeface="Calibri"/>
                <a:cs typeface="Calibri"/>
              </a:rPr>
              <a:t>r</a:t>
            </a:r>
            <a:r>
              <a:rPr sz="2000" u="heavy" dirty="0">
                <a:solidFill>
                  <a:srgbClr val="2997E2"/>
                </a:solidFill>
                <a:latin typeface="Calibri"/>
                <a:cs typeface="Calibri"/>
              </a:rPr>
              <a:t>.co</a:t>
            </a:r>
            <a:r>
              <a:rPr sz="2000" u="heavy" spc="-50" dirty="0">
                <a:solidFill>
                  <a:srgbClr val="2997E2"/>
                </a:solidFill>
                <a:latin typeface="Calibri"/>
                <a:cs typeface="Calibri"/>
              </a:rPr>
              <a:t>m</a:t>
            </a:r>
            <a:r>
              <a:rPr sz="2000" u="heavy" spc="-90" dirty="0">
                <a:solidFill>
                  <a:srgbClr val="2997E2"/>
                </a:solidFill>
                <a:latin typeface="Calibri"/>
                <a:cs typeface="Calibri"/>
              </a:rPr>
              <a:t>/</a:t>
            </a:r>
            <a:r>
              <a:rPr sz="2000" u="heavy" spc="-10" dirty="0">
                <a:solidFill>
                  <a:srgbClr val="2997E2"/>
                </a:solidFill>
                <a:latin typeface="Calibri"/>
                <a:cs typeface="Calibri"/>
              </a:rPr>
              <a:t>a</a:t>
            </a:r>
            <a:r>
              <a:rPr sz="2000" u="heavy" spc="10" dirty="0">
                <a:solidFill>
                  <a:srgbClr val="2997E2"/>
                </a:solidFill>
                <a:latin typeface="Calibri"/>
                <a:cs typeface="Calibri"/>
              </a:rPr>
              <a:t>r</a:t>
            </a:r>
            <a:r>
              <a:rPr sz="2000" u="heavy" spc="-30" dirty="0">
                <a:solidFill>
                  <a:srgbClr val="2997E2"/>
                </a:solidFill>
                <a:latin typeface="Calibri"/>
                <a:cs typeface="Calibri"/>
              </a:rPr>
              <a:t>ti</a:t>
            </a:r>
            <a:r>
              <a:rPr sz="2000" u="heavy" dirty="0">
                <a:solidFill>
                  <a:srgbClr val="2997E2"/>
                </a:solidFill>
                <a:latin typeface="Calibri"/>
                <a:cs typeface="Calibri"/>
              </a:rPr>
              <a:t>c</a:t>
            </a:r>
            <a:r>
              <a:rPr sz="2000" u="heavy" spc="-30" dirty="0">
                <a:solidFill>
                  <a:srgbClr val="2997E2"/>
                </a:solidFill>
                <a:latin typeface="Calibri"/>
                <a:cs typeface="Calibri"/>
              </a:rPr>
              <a:t>l</a:t>
            </a:r>
            <a:r>
              <a:rPr sz="2000" u="heavy" spc="30" dirty="0">
                <a:solidFill>
                  <a:srgbClr val="2997E2"/>
                </a:solidFill>
                <a:latin typeface="Calibri"/>
                <a:cs typeface="Calibri"/>
              </a:rPr>
              <a:t>e</a:t>
            </a:r>
            <a:r>
              <a:rPr sz="2000" u="heavy" spc="-40" dirty="0">
                <a:solidFill>
                  <a:srgbClr val="2997E2"/>
                </a:solidFill>
                <a:latin typeface="Calibri"/>
                <a:cs typeface="Calibri"/>
              </a:rPr>
              <a:t>/</a:t>
            </a:r>
            <a:r>
              <a:rPr sz="2000" u="heavy" dirty="0">
                <a:solidFill>
                  <a:srgbClr val="2997E2"/>
                </a:solidFill>
                <a:latin typeface="Calibri"/>
                <a:cs typeface="Calibri"/>
              </a:rPr>
              <a:t>1</a:t>
            </a:r>
            <a:r>
              <a:rPr sz="2000" u="heavy" spc="-40" dirty="0">
                <a:solidFill>
                  <a:srgbClr val="2997E2"/>
                </a:solidFill>
                <a:latin typeface="Calibri"/>
                <a:cs typeface="Calibri"/>
              </a:rPr>
              <a:t>0</a:t>
            </a:r>
            <a:r>
              <a:rPr sz="2000" u="heavy" dirty="0">
                <a:solidFill>
                  <a:srgbClr val="2997E2"/>
                </a:solidFill>
                <a:latin typeface="Calibri"/>
                <a:cs typeface="Calibri"/>
              </a:rPr>
              <a:t>.10</a:t>
            </a:r>
            <a:r>
              <a:rPr sz="2000" u="heavy" spc="-40" dirty="0">
                <a:solidFill>
                  <a:srgbClr val="2997E2"/>
                </a:solidFill>
                <a:latin typeface="Calibri"/>
                <a:cs typeface="Calibri"/>
              </a:rPr>
              <a:t>0</a:t>
            </a:r>
            <a:r>
              <a:rPr sz="2000" u="heavy" dirty="0">
                <a:solidFill>
                  <a:srgbClr val="2997E2"/>
                </a:solidFill>
                <a:latin typeface="Calibri"/>
                <a:cs typeface="Calibri"/>
              </a:rPr>
              <a:t>7</a:t>
            </a:r>
            <a:r>
              <a:rPr sz="2000" u="heavy" spc="-90" dirty="0">
                <a:solidFill>
                  <a:srgbClr val="2997E2"/>
                </a:solidFill>
                <a:latin typeface="Calibri"/>
                <a:cs typeface="Calibri"/>
              </a:rPr>
              <a:t>/</a:t>
            </a:r>
            <a:r>
              <a:rPr sz="2000" u="heavy" spc="-10" dirty="0">
                <a:solidFill>
                  <a:srgbClr val="2997E2"/>
                </a:solidFill>
                <a:latin typeface="Calibri"/>
                <a:cs typeface="Calibri"/>
              </a:rPr>
              <a:t>s</a:t>
            </a:r>
            <a:r>
              <a:rPr sz="2000" u="heavy" dirty="0">
                <a:solidFill>
                  <a:srgbClr val="2997E2"/>
                </a:solidFill>
                <a:latin typeface="Calibri"/>
                <a:cs typeface="Calibri"/>
              </a:rPr>
              <a:t>11</a:t>
            </a:r>
            <a:r>
              <a:rPr sz="2000" u="heavy" spc="-40" dirty="0">
                <a:solidFill>
                  <a:srgbClr val="2997E2"/>
                </a:solidFill>
                <a:latin typeface="Calibri"/>
                <a:cs typeface="Calibri"/>
              </a:rPr>
              <a:t>5</a:t>
            </a:r>
            <a:r>
              <a:rPr sz="2000" u="heavy" dirty="0">
                <a:solidFill>
                  <a:srgbClr val="2997E2"/>
                </a:solidFill>
                <a:latin typeface="Calibri"/>
                <a:cs typeface="Calibri"/>
              </a:rPr>
              <a:t>2</a:t>
            </a:r>
            <a:r>
              <a:rPr sz="2000" u="heavy" spc="-60" dirty="0">
                <a:solidFill>
                  <a:srgbClr val="2997E2"/>
                </a:solidFill>
                <a:latin typeface="Calibri"/>
                <a:cs typeface="Calibri"/>
              </a:rPr>
              <a:t>8</a:t>
            </a:r>
            <a:r>
              <a:rPr sz="2000" u="heavy" dirty="0">
                <a:solidFill>
                  <a:srgbClr val="2997E2"/>
                </a:solidFill>
                <a:latin typeface="Calibri"/>
                <a:cs typeface="Calibri"/>
              </a:rPr>
              <a:t>-02</a:t>
            </a:r>
            <a:r>
              <a:rPr sz="2000" u="heavy" spc="-50" dirty="0">
                <a:solidFill>
                  <a:srgbClr val="2997E2"/>
                </a:solidFill>
                <a:latin typeface="Calibri"/>
                <a:cs typeface="Calibri"/>
              </a:rPr>
              <a:t>1</a:t>
            </a:r>
            <a:r>
              <a:rPr sz="2000" u="heavy" dirty="0">
                <a:solidFill>
                  <a:srgbClr val="2997E2"/>
                </a:solidFill>
                <a:latin typeface="Calibri"/>
                <a:cs typeface="Calibri"/>
              </a:rPr>
              <a:t>-00</a:t>
            </a:r>
            <a:r>
              <a:rPr sz="2000" u="heavy" spc="-40" dirty="0">
                <a:solidFill>
                  <a:srgbClr val="2997E2"/>
                </a:solidFill>
                <a:latin typeface="Calibri"/>
                <a:cs typeface="Calibri"/>
              </a:rPr>
              <a:t>6</a:t>
            </a:r>
            <a:r>
              <a:rPr sz="2000" u="heavy" dirty="0">
                <a:solidFill>
                  <a:srgbClr val="2997E2"/>
                </a:solidFill>
                <a:latin typeface="Calibri"/>
                <a:cs typeface="Calibri"/>
              </a:rPr>
              <a:t>7</a:t>
            </a:r>
            <a:r>
              <a:rPr sz="2000" u="heavy" spc="-30" dirty="0">
                <a:solidFill>
                  <a:srgbClr val="2997E2"/>
                </a:solidFill>
                <a:latin typeface="Calibri"/>
                <a:cs typeface="Calibri"/>
              </a:rPr>
              <a:t>1</a:t>
            </a:r>
            <a:r>
              <a:rPr sz="2000" u="heavy" dirty="0">
                <a:solidFill>
                  <a:srgbClr val="2997E2"/>
                </a:solidFill>
                <a:latin typeface="Calibri"/>
                <a:cs typeface="Calibri"/>
              </a:rPr>
              <a:t>-</a:t>
            </a:r>
            <a:r>
              <a:rPr sz="2000" u="heavy" spc="-20" dirty="0">
                <a:solidFill>
                  <a:srgbClr val="2997E2"/>
                </a:solidFill>
                <a:latin typeface="Calibri"/>
                <a:cs typeface="Calibri"/>
              </a:rPr>
              <a:t>z</a:t>
            </a:r>
            <a:endParaRPr sz="2000" dirty="0">
              <a:latin typeface="Calibri"/>
              <a:cs typeface="Calibri"/>
            </a:endParaRPr>
          </a:p>
        </p:txBody>
      </p:sp>
      <p:sp>
        <p:nvSpPr>
          <p:cNvPr id="9" name="Title 8">
            <a:extLst>
              <a:ext uri="{FF2B5EF4-FFF2-40B4-BE49-F238E27FC236}">
                <a16:creationId xmlns:a16="http://schemas.microsoft.com/office/drawing/2014/main" id="{15132477-9040-82BE-7B24-C4AED9E7831D}"/>
              </a:ext>
            </a:extLst>
          </p:cNvPr>
          <p:cNvSpPr>
            <a:spLocks noGrp="1"/>
          </p:cNvSpPr>
          <p:nvPr>
            <p:ph type="title"/>
          </p:nvPr>
        </p:nvSpPr>
        <p:spPr>
          <a:xfrm>
            <a:off x="1519286" y="1022345"/>
            <a:ext cx="10520314" cy="1332791"/>
          </a:xfrm>
        </p:spPr>
        <p:txBody>
          <a:bodyPr/>
          <a:lstStyle/>
          <a:p>
            <a:r>
              <a:rPr lang="es-ES" dirty="0"/>
              <a:t>Herramientas TIC para Material Digital</a:t>
            </a:r>
            <a:endParaRPr lang="el-GR" dirty="0"/>
          </a:p>
        </p:txBody>
      </p:sp>
      <p:sp>
        <p:nvSpPr>
          <p:cNvPr id="10" name="Content Placeholder 9">
            <a:extLst>
              <a:ext uri="{FF2B5EF4-FFF2-40B4-BE49-F238E27FC236}">
                <a16:creationId xmlns:a16="http://schemas.microsoft.com/office/drawing/2014/main" id="{875AE27A-7150-ED18-D1C5-7FF7A723F48A}"/>
              </a:ext>
            </a:extLst>
          </p:cNvPr>
          <p:cNvSpPr>
            <a:spLocks noGrp="1"/>
          </p:cNvSpPr>
          <p:nvPr>
            <p:ph sz="half" idx="1"/>
          </p:nvPr>
        </p:nvSpPr>
        <p:spPr>
          <a:xfrm>
            <a:off x="1752600" y="2140733"/>
            <a:ext cx="15016113" cy="6722773"/>
          </a:xfrm>
        </p:spPr>
        <p:txBody>
          <a:bodyPr/>
          <a:lstStyle/>
          <a:p>
            <a:pPr marL="514350" indent="-514350">
              <a:buFont typeface="+mj-lt"/>
              <a:buAutoNum type="arabicPeriod"/>
            </a:pPr>
            <a:r>
              <a:rPr lang="es-ES" b="1" dirty="0">
                <a:solidFill>
                  <a:schemeClr val="accent1">
                    <a:lumMod val="50000"/>
                  </a:schemeClr>
                </a:solidFill>
              </a:rPr>
              <a:t>Computadores / Teléfonos Inteligentes</a:t>
            </a:r>
            <a:r>
              <a:rPr lang="es-ES" dirty="0">
                <a:solidFill>
                  <a:schemeClr val="accent1">
                    <a:lumMod val="50000"/>
                  </a:schemeClr>
                </a:solidFill>
              </a:rPr>
              <a:t>: Dispositivos principales para acceder e interactuar con materiales digitales; incluyen sistemas operativos, navegadores web y aplicaciones.</a:t>
            </a:r>
          </a:p>
          <a:p>
            <a:pPr marL="514350" indent="-514350">
              <a:buFont typeface="+mj-lt"/>
              <a:buAutoNum type="arabicPeriod"/>
            </a:pPr>
            <a:endParaRPr lang="es-ES" dirty="0">
              <a:solidFill>
                <a:schemeClr val="accent1">
                  <a:lumMod val="50000"/>
                </a:schemeClr>
              </a:solidFill>
            </a:endParaRPr>
          </a:p>
          <a:p>
            <a:pPr marL="514350" indent="-514350">
              <a:buFont typeface="+mj-lt"/>
              <a:buAutoNum type="arabicPeriod"/>
            </a:pPr>
            <a:r>
              <a:rPr lang="es-ES" b="1" dirty="0">
                <a:solidFill>
                  <a:schemeClr val="accent1">
                    <a:lumMod val="50000"/>
                  </a:schemeClr>
                </a:solidFill>
              </a:rPr>
              <a:t>Correo Electrónico</a:t>
            </a:r>
            <a:r>
              <a:rPr lang="es-ES" dirty="0">
                <a:solidFill>
                  <a:schemeClr val="accent1">
                    <a:lumMod val="50000"/>
                  </a:schemeClr>
                </a:solidFill>
              </a:rPr>
              <a:t>: Servicios como Gmail, Outlook y </a:t>
            </a:r>
            <a:r>
              <a:rPr lang="es-ES" dirty="0" err="1">
                <a:solidFill>
                  <a:schemeClr val="accent1">
                    <a:lumMod val="50000"/>
                  </a:schemeClr>
                </a:solidFill>
              </a:rPr>
              <a:t>Yahoo</a:t>
            </a:r>
            <a:r>
              <a:rPr lang="es-ES" dirty="0">
                <a:solidFill>
                  <a:schemeClr val="accent1">
                    <a:lumMod val="50000"/>
                  </a:schemeClr>
                </a:solidFill>
              </a:rPr>
              <a:t> Mail.</a:t>
            </a:r>
          </a:p>
          <a:p>
            <a:pPr marL="514350" indent="-514350">
              <a:buFont typeface="+mj-lt"/>
              <a:buAutoNum type="arabicPeriod"/>
            </a:pPr>
            <a:endParaRPr lang="es-ES" dirty="0">
              <a:solidFill>
                <a:schemeClr val="accent1">
                  <a:lumMod val="50000"/>
                </a:schemeClr>
              </a:solidFill>
            </a:endParaRPr>
          </a:p>
          <a:p>
            <a:pPr marL="514350" indent="-514350">
              <a:buFont typeface="+mj-lt"/>
              <a:buAutoNum type="arabicPeriod"/>
            </a:pPr>
            <a:r>
              <a:rPr lang="es-ES" b="1" dirty="0">
                <a:solidFill>
                  <a:schemeClr val="accent1">
                    <a:lumMod val="50000"/>
                  </a:schemeClr>
                </a:solidFill>
              </a:rPr>
              <a:t>Juegos Digitales</a:t>
            </a:r>
            <a:r>
              <a:rPr lang="es-ES" dirty="0">
                <a:solidFill>
                  <a:schemeClr val="accent1">
                    <a:lumMod val="50000"/>
                  </a:schemeClr>
                </a:solidFill>
              </a:rPr>
              <a:t>: </a:t>
            </a:r>
            <a:r>
              <a:rPr lang="es-ES" dirty="0" err="1">
                <a:solidFill>
                  <a:schemeClr val="accent1">
                    <a:lumMod val="50000"/>
                  </a:schemeClr>
                </a:solidFill>
              </a:rPr>
              <a:t>Plarasformas</a:t>
            </a:r>
            <a:r>
              <a:rPr lang="es-ES" dirty="0">
                <a:solidFill>
                  <a:schemeClr val="accent1">
                    <a:lumMod val="50000"/>
                  </a:schemeClr>
                </a:solidFill>
              </a:rPr>
              <a:t> como </a:t>
            </a:r>
            <a:r>
              <a:rPr lang="es-ES" dirty="0" err="1">
                <a:solidFill>
                  <a:schemeClr val="accent1">
                    <a:lumMod val="50000"/>
                  </a:schemeClr>
                </a:solidFill>
              </a:rPr>
              <a:t>Steam</a:t>
            </a:r>
            <a:r>
              <a:rPr lang="es-ES" dirty="0">
                <a:solidFill>
                  <a:schemeClr val="accent1">
                    <a:lumMod val="50000"/>
                  </a:schemeClr>
                </a:solidFill>
              </a:rPr>
              <a:t>, </a:t>
            </a:r>
            <a:r>
              <a:rPr lang="es-ES" dirty="0" err="1">
                <a:solidFill>
                  <a:schemeClr val="accent1">
                    <a:lumMod val="50000"/>
                  </a:schemeClr>
                </a:solidFill>
              </a:rPr>
              <a:t>Epic</a:t>
            </a:r>
            <a:r>
              <a:rPr lang="es-ES" dirty="0">
                <a:solidFill>
                  <a:schemeClr val="accent1">
                    <a:lumMod val="50000"/>
                  </a:schemeClr>
                </a:solidFill>
              </a:rPr>
              <a:t> </a:t>
            </a:r>
            <a:r>
              <a:rPr lang="es-ES" dirty="0" err="1">
                <a:solidFill>
                  <a:schemeClr val="accent1">
                    <a:lumMod val="50000"/>
                  </a:schemeClr>
                </a:solidFill>
              </a:rPr>
              <a:t>Games</a:t>
            </a:r>
            <a:r>
              <a:rPr lang="es-ES" dirty="0">
                <a:solidFill>
                  <a:schemeClr val="accent1">
                    <a:lumMod val="50000"/>
                  </a:schemeClr>
                </a:solidFill>
              </a:rPr>
              <a:t> Store y sitios educativos como </a:t>
            </a:r>
            <a:r>
              <a:rPr lang="es-ES" dirty="0" err="1">
                <a:solidFill>
                  <a:schemeClr val="accent1">
                    <a:lumMod val="50000"/>
                  </a:schemeClr>
                </a:solidFill>
              </a:rPr>
              <a:t>ABCmouse</a:t>
            </a:r>
            <a:r>
              <a:rPr lang="es-ES" dirty="0">
                <a:solidFill>
                  <a:schemeClr val="accent1">
                    <a:lumMod val="50000"/>
                  </a:schemeClr>
                </a:solidFill>
              </a:rPr>
              <a:t>.</a:t>
            </a:r>
          </a:p>
          <a:p>
            <a:pPr marL="514350" indent="-514350">
              <a:buFont typeface="+mj-lt"/>
              <a:buAutoNum type="arabicPeriod"/>
            </a:pPr>
            <a:endParaRPr lang="es-ES" dirty="0">
              <a:solidFill>
                <a:schemeClr val="accent1">
                  <a:lumMod val="50000"/>
                </a:schemeClr>
              </a:solidFill>
            </a:endParaRPr>
          </a:p>
          <a:p>
            <a:pPr marL="514350" indent="-514350">
              <a:buFont typeface="+mj-lt"/>
              <a:buAutoNum type="arabicPeriod"/>
            </a:pPr>
            <a:r>
              <a:rPr lang="es-ES" b="1" dirty="0">
                <a:solidFill>
                  <a:schemeClr val="accent1">
                    <a:lumMod val="50000"/>
                  </a:schemeClr>
                </a:solidFill>
              </a:rPr>
              <a:t>Material Digital de E-Learning</a:t>
            </a:r>
            <a:r>
              <a:rPr lang="es-ES" dirty="0">
                <a:solidFill>
                  <a:schemeClr val="accent1">
                    <a:lumMod val="50000"/>
                  </a:schemeClr>
                </a:solidFill>
              </a:rPr>
              <a:t>: Libros electrónicos, videos educativos, cursos en línea en plataformas como Khan </a:t>
            </a:r>
            <a:r>
              <a:rPr lang="es-ES" dirty="0" err="1">
                <a:solidFill>
                  <a:schemeClr val="accent1">
                    <a:lumMod val="50000"/>
                  </a:schemeClr>
                </a:solidFill>
              </a:rPr>
              <a:t>Academy</a:t>
            </a:r>
            <a:r>
              <a:rPr lang="es-ES" dirty="0">
                <a:solidFill>
                  <a:schemeClr val="accent1">
                    <a:lumMod val="50000"/>
                  </a:schemeClr>
                </a:solidFill>
              </a:rPr>
              <a:t>, Coursera, Udemy y YouTube </a:t>
            </a:r>
            <a:r>
              <a:rPr lang="es-ES" dirty="0" err="1">
                <a:solidFill>
                  <a:schemeClr val="accent1">
                    <a:lumMod val="50000"/>
                  </a:schemeClr>
                </a:solidFill>
              </a:rPr>
              <a:t>Education</a:t>
            </a:r>
            <a:r>
              <a:rPr lang="es-ES" dirty="0">
                <a:solidFill>
                  <a:schemeClr val="accent1">
                    <a:lumMod val="50000"/>
                  </a:schemeClr>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07D2-85E9-E532-9318-7736FA3CFBBE}"/>
              </a:ext>
            </a:extLst>
          </p:cNvPr>
          <p:cNvSpPr>
            <a:spLocks noGrp="1"/>
          </p:cNvSpPr>
          <p:nvPr>
            <p:ph type="title"/>
          </p:nvPr>
        </p:nvSpPr>
        <p:spPr/>
        <p:txBody>
          <a:bodyPr/>
          <a:lstStyle/>
          <a:p>
            <a:r>
              <a:rPr lang="es-ES" dirty="0"/>
              <a:t>La Visión de la UNESCO</a:t>
            </a:r>
            <a:endParaRPr lang="el-GR" dirty="0"/>
          </a:p>
        </p:txBody>
      </p:sp>
      <p:sp>
        <p:nvSpPr>
          <p:cNvPr id="3" name="Content Placeholder 2">
            <a:extLst>
              <a:ext uri="{FF2B5EF4-FFF2-40B4-BE49-F238E27FC236}">
                <a16:creationId xmlns:a16="http://schemas.microsoft.com/office/drawing/2014/main" id="{F3FA4E0A-CC2F-DFA9-223E-40CC4E5EFB66}"/>
              </a:ext>
            </a:extLst>
          </p:cNvPr>
          <p:cNvSpPr>
            <a:spLocks noGrp="1"/>
          </p:cNvSpPr>
          <p:nvPr>
            <p:ph sz="half" idx="1"/>
          </p:nvPr>
        </p:nvSpPr>
        <p:spPr>
          <a:xfrm>
            <a:off x="1519287" y="2385119"/>
            <a:ext cx="15625713" cy="6722773"/>
          </a:xfrm>
        </p:spPr>
        <p:txBody>
          <a:bodyPr/>
          <a:lstStyle/>
          <a:p>
            <a:pPr marL="0" indent="0">
              <a:buNone/>
            </a:pPr>
            <a:r>
              <a:rPr lang="es-ES" b="1" spc="-10" dirty="0">
                <a:solidFill>
                  <a:srgbClr val="7030A0"/>
                </a:solidFill>
                <a:cs typeface="Arial"/>
              </a:rPr>
              <a:t>La UNESCO integra las TIC en los procesos de aprendizaje para promover la igualdad y el acceso a la educación.</a:t>
            </a:r>
          </a:p>
          <a:p>
            <a:pPr marL="0" indent="0">
              <a:lnSpc>
                <a:spcPct val="100000"/>
              </a:lnSpc>
              <a:buNone/>
            </a:pPr>
            <a:endParaRPr lang="en-US" b="1" dirty="0">
              <a:solidFill>
                <a:srgbClr val="7030A0"/>
              </a:solidFill>
              <a:cs typeface="Arial"/>
            </a:endParaRPr>
          </a:p>
          <a:p>
            <a:pPr marL="0" indent="0">
              <a:spcBef>
                <a:spcPts val="810"/>
              </a:spcBef>
              <a:buNone/>
            </a:pPr>
            <a:r>
              <a:rPr lang="en-US" b="1" spc="-10" dirty="0" err="1">
                <a:solidFill>
                  <a:srgbClr val="7030A0"/>
                </a:solidFill>
                <a:cs typeface="Arial"/>
              </a:rPr>
              <a:t>Herramientas</a:t>
            </a:r>
            <a:r>
              <a:rPr lang="en-US" b="1" spc="-10" dirty="0">
                <a:solidFill>
                  <a:srgbClr val="7030A0"/>
                </a:solidFill>
                <a:cs typeface="Arial"/>
              </a:rPr>
              <a:t> TIC </a:t>
            </a:r>
            <a:r>
              <a:rPr lang="en-US" b="1" spc="-10" dirty="0" err="1">
                <a:solidFill>
                  <a:srgbClr val="7030A0"/>
                </a:solidFill>
                <a:cs typeface="Arial"/>
              </a:rPr>
              <a:t>utilizadas</a:t>
            </a:r>
            <a:r>
              <a:rPr lang="en-US" b="1" spc="-10" dirty="0">
                <a:solidFill>
                  <a:srgbClr val="7030A0"/>
                </a:solidFill>
                <a:cs typeface="Arial"/>
              </a:rPr>
              <a:t> para:</a:t>
            </a:r>
          </a:p>
          <a:p>
            <a:pPr marL="514350" indent="-514350">
              <a:lnSpc>
                <a:spcPct val="100000"/>
              </a:lnSpc>
              <a:spcBef>
                <a:spcPts val="810"/>
              </a:spcBef>
              <a:buFont typeface="+mj-lt"/>
              <a:buAutoNum type="arabicPeriod"/>
            </a:pPr>
            <a:endParaRPr lang="en-US" b="1" dirty="0">
              <a:solidFill>
                <a:schemeClr val="accent1">
                  <a:lumMod val="50000"/>
                </a:schemeClr>
              </a:solidFill>
              <a:cs typeface="Arial"/>
            </a:endParaRPr>
          </a:p>
          <a:p>
            <a:pPr marL="514350" indent="-514350">
              <a:buFont typeface="+mj-lt"/>
              <a:buAutoNum type="arabicPeriod"/>
            </a:pPr>
            <a:r>
              <a:rPr lang="es-ES" b="1" dirty="0">
                <a:solidFill>
                  <a:schemeClr val="accent1">
                    <a:lumMod val="50000"/>
                  </a:schemeClr>
                </a:solidFill>
              </a:rPr>
              <a:t> Enseñanza</a:t>
            </a:r>
          </a:p>
          <a:p>
            <a:pPr marL="514350" indent="-514350">
              <a:buFont typeface="+mj-lt"/>
              <a:buAutoNum type="arabicPeriod"/>
            </a:pPr>
            <a:r>
              <a:rPr lang="es-ES" b="1" dirty="0">
                <a:solidFill>
                  <a:schemeClr val="accent1">
                    <a:lumMod val="50000"/>
                  </a:schemeClr>
                </a:solidFill>
              </a:rPr>
              <a:t> Sistemas de Gestión del Aprendizaje (LMS)</a:t>
            </a:r>
          </a:p>
          <a:p>
            <a:pPr marL="514350" indent="-514350">
              <a:buFont typeface="+mj-lt"/>
              <a:buAutoNum type="arabicPeriod"/>
            </a:pPr>
            <a:r>
              <a:rPr lang="es-ES" b="1" dirty="0">
                <a:solidFill>
                  <a:schemeClr val="accent1">
                    <a:lumMod val="50000"/>
                  </a:schemeClr>
                </a:solidFill>
              </a:rPr>
              <a:t> Evaluación</a:t>
            </a:r>
          </a:p>
          <a:p>
            <a:pPr marL="514350" indent="-514350">
              <a:buFont typeface="+mj-lt"/>
              <a:buAutoNum type="arabicPeriod"/>
            </a:pPr>
            <a:r>
              <a:rPr lang="es-ES" b="1" dirty="0">
                <a:solidFill>
                  <a:schemeClr val="accent1">
                    <a:lumMod val="50000"/>
                  </a:schemeClr>
                </a:solidFill>
              </a:rPr>
              <a:t> Plataformas de colaboración</a:t>
            </a:r>
          </a:p>
          <a:p>
            <a:pPr marL="356870" indent="-344170">
              <a:lnSpc>
                <a:spcPts val="1785"/>
              </a:lnSpc>
              <a:spcBef>
                <a:spcPts val="705"/>
              </a:spcBef>
              <a:buClr>
                <a:srgbClr val="E38312"/>
              </a:buClr>
              <a:buFont typeface="Arial"/>
              <a:buAutoNum type="arabicPeriod"/>
              <a:tabLst>
                <a:tab pos="357505" algn="l"/>
              </a:tabLst>
            </a:pPr>
            <a:endParaRPr lang="en-US" b="1" i="1" dirty="0">
              <a:solidFill>
                <a:srgbClr val="002060"/>
              </a:solidFill>
              <a:cs typeface="Arial"/>
            </a:endParaRPr>
          </a:p>
          <a:p>
            <a:pPr marL="356870" indent="-344170">
              <a:lnSpc>
                <a:spcPts val="1785"/>
              </a:lnSpc>
              <a:spcBef>
                <a:spcPts val="705"/>
              </a:spcBef>
              <a:buClr>
                <a:srgbClr val="E38312"/>
              </a:buClr>
              <a:buFont typeface="Arial"/>
              <a:buAutoNum type="arabicPeriod"/>
              <a:tabLst>
                <a:tab pos="357505" algn="l"/>
              </a:tabLst>
            </a:pPr>
            <a:endParaRPr lang="en-US" b="1" i="1" dirty="0">
              <a:solidFill>
                <a:srgbClr val="002060"/>
              </a:solidFill>
              <a:cs typeface="Arial"/>
            </a:endParaRPr>
          </a:p>
          <a:p>
            <a:pPr marL="12700" indent="0">
              <a:lnSpc>
                <a:spcPts val="1785"/>
              </a:lnSpc>
              <a:spcBef>
                <a:spcPts val="705"/>
              </a:spcBef>
              <a:buClr>
                <a:srgbClr val="E38312"/>
              </a:buClr>
              <a:buNone/>
              <a:tabLst>
                <a:tab pos="357505" algn="l"/>
              </a:tabLst>
            </a:pPr>
            <a:r>
              <a:rPr lang="en-US" i="1" dirty="0">
                <a:cs typeface="Arial"/>
              </a:rPr>
              <a:t>(</a:t>
            </a:r>
            <a:r>
              <a:rPr lang="en-US" i="1" u="heavy" spc="-10" dirty="0">
                <a:solidFill>
                  <a:srgbClr val="2997E2"/>
                </a:solidFill>
                <a:cs typeface="Arial"/>
              </a:rPr>
              <a:t>h</a:t>
            </a:r>
            <a:r>
              <a:rPr lang="en-US" i="1" u="heavy" dirty="0">
                <a:solidFill>
                  <a:srgbClr val="2997E2"/>
                </a:solidFill>
                <a:cs typeface="Arial"/>
              </a:rPr>
              <a:t>t</a:t>
            </a:r>
            <a:r>
              <a:rPr lang="en-US" i="1" u="heavy" spc="-10" dirty="0">
                <a:solidFill>
                  <a:srgbClr val="2997E2"/>
                </a:solidFill>
                <a:cs typeface="Arial"/>
              </a:rPr>
              <a:t>tp</a:t>
            </a:r>
            <a:r>
              <a:rPr lang="en-US" i="1" u="heavy" spc="10" dirty="0">
                <a:solidFill>
                  <a:srgbClr val="2997E2"/>
                </a:solidFill>
                <a:cs typeface="Arial"/>
              </a:rPr>
              <a:t>s</a:t>
            </a:r>
            <a:r>
              <a:rPr lang="en-US" i="1" u="heavy" dirty="0">
                <a:solidFill>
                  <a:srgbClr val="2997E2"/>
                </a:solidFill>
                <a:cs typeface="Arial"/>
              </a:rPr>
              <a:t>:</a:t>
            </a:r>
            <a:r>
              <a:rPr lang="en-US" i="1" u="heavy" spc="-10" dirty="0">
                <a:solidFill>
                  <a:srgbClr val="2997E2"/>
                </a:solidFill>
                <a:cs typeface="Arial"/>
              </a:rPr>
              <a:t>/</a:t>
            </a:r>
            <a:r>
              <a:rPr lang="en-US" i="1" u="heavy" dirty="0">
                <a:solidFill>
                  <a:srgbClr val="2997E2"/>
                </a:solidFill>
                <a:cs typeface="Arial"/>
              </a:rPr>
              <a:t>/</a:t>
            </a:r>
            <a:r>
              <a:rPr lang="en-US" i="1" u="heavy" spc="-15" dirty="0">
                <a:solidFill>
                  <a:srgbClr val="2997E2"/>
                </a:solidFill>
                <a:cs typeface="Arial"/>
              </a:rPr>
              <a:t>e</a:t>
            </a:r>
            <a:r>
              <a:rPr lang="en-US" i="1" u="heavy" spc="-10" dirty="0">
                <a:solidFill>
                  <a:srgbClr val="2997E2"/>
                </a:solidFill>
                <a:cs typeface="Arial"/>
              </a:rPr>
              <a:t>n</a:t>
            </a:r>
            <a:r>
              <a:rPr lang="en-US" i="1" u="heavy" dirty="0">
                <a:solidFill>
                  <a:srgbClr val="2997E2"/>
                </a:solidFill>
                <a:cs typeface="Arial"/>
              </a:rPr>
              <a:t>.</a:t>
            </a:r>
            <a:r>
              <a:rPr lang="en-US" i="1" u="heavy" spc="-15" dirty="0">
                <a:solidFill>
                  <a:srgbClr val="2997E2"/>
                </a:solidFill>
                <a:cs typeface="Arial"/>
              </a:rPr>
              <a:t>u</a:t>
            </a:r>
            <a:r>
              <a:rPr lang="en-US" i="1" u="heavy" spc="-10" dirty="0">
                <a:solidFill>
                  <a:srgbClr val="2997E2"/>
                </a:solidFill>
                <a:cs typeface="Arial"/>
              </a:rPr>
              <a:t>ne</a:t>
            </a:r>
            <a:r>
              <a:rPr lang="en-US" i="1" u="heavy" spc="10" dirty="0">
                <a:solidFill>
                  <a:srgbClr val="2997E2"/>
                </a:solidFill>
                <a:cs typeface="Arial"/>
              </a:rPr>
              <a:t>sc</a:t>
            </a:r>
            <a:r>
              <a:rPr lang="en-US" i="1" u="heavy" spc="-10" dirty="0">
                <a:solidFill>
                  <a:srgbClr val="2997E2"/>
                </a:solidFill>
                <a:cs typeface="Arial"/>
              </a:rPr>
              <a:t>o</a:t>
            </a:r>
            <a:r>
              <a:rPr lang="en-US" i="1" u="heavy" dirty="0">
                <a:solidFill>
                  <a:srgbClr val="2997E2"/>
                </a:solidFill>
                <a:cs typeface="Arial"/>
              </a:rPr>
              <a:t>.</a:t>
            </a:r>
            <a:r>
              <a:rPr lang="en-US" i="1" u="heavy" spc="-15" dirty="0">
                <a:solidFill>
                  <a:srgbClr val="2997E2"/>
                </a:solidFill>
                <a:cs typeface="Arial"/>
              </a:rPr>
              <a:t>o</a:t>
            </a:r>
            <a:r>
              <a:rPr lang="en-US" i="1" u="heavy" dirty="0">
                <a:solidFill>
                  <a:srgbClr val="2997E2"/>
                </a:solidFill>
                <a:cs typeface="Arial"/>
              </a:rPr>
              <a:t>r</a:t>
            </a:r>
            <a:r>
              <a:rPr lang="en-US" i="1" u="heavy" spc="-10" dirty="0">
                <a:solidFill>
                  <a:srgbClr val="2997E2"/>
                </a:solidFill>
                <a:cs typeface="Arial"/>
              </a:rPr>
              <a:t>g</a:t>
            </a:r>
            <a:r>
              <a:rPr lang="en-US" i="1" u="heavy" dirty="0">
                <a:solidFill>
                  <a:srgbClr val="2997E2"/>
                </a:solidFill>
                <a:cs typeface="Arial"/>
              </a:rPr>
              <a:t>/</a:t>
            </a:r>
            <a:r>
              <a:rPr lang="en-US" i="1" u="heavy" spc="5" dirty="0">
                <a:solidFill>
                  <a:srgbClr val="2997E2"/>
                </a:solidFill>
                <a:cs typeface="Arial"/>
              </a:rPr>
              <a:t>c</a:t>
            </a:r>
            <a:r>
              <a:rPr lang="en-US" i="1" u="heavy" spc="-10" dirty="0">
                <a:solidFill>
                  <a:srgbClr val="2997E2"/>
                </a:solidFill>
                <a:cs typeface="Arial"/>
              </a:rPr>
              <a:t>o</a:t>
            </a:r>
            <a:r>
              <a:rPr lang="en-US" i="1" u="heavy" spc="10" dirty="0">
                <a:solidFill>
                  <a:srgbClr val="2997E2"/>
                </a:solidFill>
                <a:cs typeface="Arial"/>
              </a:rPr>
              <a:t>v</a:t>
            </a:r>
            <a:r>
              <a:rPr lang="en-US" i="1" u="heavy" spc="-10" dirty="0">
                <a:solidFill>
                  <a:srgbClr val="2997E2"/>
                </a:solidFill>
                <a:cs typeface="Arial"/>
              </a:rPr>
              <a:t>id19</a:t>
            </a:r>
            <a:r>
              <a:rPr lang="en-US" i="1" u="heavy" dirty="0">
                <a:solidFill>
                  <a:srgbClr val="2997E2"/>
                </a:solidFill>
                <a:cs typeface="Arial"/>
              </a:rPr>
              <a:t>/</a:t>
            </a:r>
            <a:r>
              <a:rPr lang="en-US" i="1" u="heavy" spc="-15" dirty="0">
                <a:solidFill>
                  <a:srgbClr val="2997E2"/>
                </a:solidFill>
                <a:cs typeface="Arial"/>
              </a:rPr>
              <a:t>e</a:t>
            </a:r>
            <a:r>
              <a:rPr lang="en-US" i="1" u="heavy" spc="-10" dirty="0">
                <a:solidFill>
                  <a:srgbClr val="2997E2"/>
                </a:solidFill>
                <a:cs typeface="Arial"/>
              </a:rPr>
              <a:t>du</a:t>
            </a:r>
            <a:r>
              <a:rPr lang="en-US" i="1" u="heavy" spc="10" dirty="0">
                <a:solidFill>
                  <a:srgbClr val="2997E2"/>
                </a:solidFill>
                <a:cs typeface="Arial"/>
              </a:rPr>
              <a:t>c</a:t>
            </a:r>
            <a:r>
              <a:rPr lang="en-US" i="1" u="heavy" spc="-10" dirty="0">
                <a:solidFill>
                  <a:srgbClr val="2997E2"/>
                </a:solidFill>
                <a:cs typeface="Arial"/>
              </a:rPr>
              <a:t>a</a:t>
            </a:r>
            <a:r>
              <a:rPr lang="en-US" i="1" u="heavy" dirty="0">
                <a:solidFill>
                  <a:srgbClr val="2997E2"/>
                </a:solidFill>
                <a:cs typeface="Arial"/>
              </a:rPr>
              <a:t>t</a:t>
            </a:r>
            <a:r>
              <a:rPr lang="en-US" i="1" u="heavy" spc="-15" dirty="0">
                <a:solidFill>
                  <a:srgbClr val="2997E2"/>
                </a:solidFill>
                <a:cs typeface="Arial"/>
              </a:rPr>
              <a:t>i</a:t>
            </a:r>
            <a:r>
              <a:rPr lang="en-US" i="1" u="heavy" spc="-10" dirty="0">
                <a:solidFill>
                  <a:srgbClr val="2997E2"/>
                </a:solidFill>
                <a:cs typeface="Arial"/>
              </a:rPr>
              <a:t>on</a:t>
            </a:r>
            <a:r>
              <a:rPr lang="en-US" i="1" u="heavy" dirty="0">
                <a:solidFill>
                  <a:srgbClr val="2997E2"/>
                </a:solidFill>
                <a:cs typeface="Arial"/>
              </a:rPr>
              <a:t>r</a:t>
            </a:r>
            <a:r>
              <a:rPr lang="en-US" i="1" u="heavy" spc="-10" dirty="0">
                <a:solidFill>
                  <a:srgbClr val="2997E2"/>
                </a:solidFill>
                <a:cs typeface="Arial"/>
              </a:rPr>
              <a:t>e</a:t>
            </a:r>
            <a:r>
              <a:rPr lang="en-US" i="1" u="heavy" spc="10" dirty="0">
                <a:solidFill>
                  <a:srgbClr val="2997E2"/>
                </a:solidFill>
                <a:cs typeface="Arial"/>
              </a:rPr>
              <a:t>s</a:t>
            </a:r>
            <a:r>
              <a:rPr lang="en-US" i="1" u="heavy" spc="-10" dirty="0">
                <a:solidFill>
                  <a:srgbClr val="2997E2"/>
                </a:solidFill>
                <a:cs typeface="Arial"/>
              </a:rPr>
              <a:t>pon</a:t>
            </a:r>
            <a:r>
              <a:rPr lang="en-US" i="1" u="heavy" spc="10" dirty="0">
                <a:solidFill>
                  <a:srgbClr val="2997E2"/>
                </a:solidFill>
                <a:cs typeface="Arial"/>
              </a:rPr>
              <a:t>se</a:t>
            </a:r>
            <a:r>
              <a:rPr lang="en-US" i="1" dirty="0">
                <a:cs typeface="Arial"/>
              </a:rPr>
              <a:t>).</a:t>
            </a:r>
            <a:endParaRPr lang="en-US" dirty="0">
              <a:cs typeface="Arial"/>
            </a:endParaRPr>
          </a:p>
          <a:p>
            <a:endParaRPr lang="el-GR" dirty="0"/>
          </a:p>
        </p:txBody>
      </p:sp>
    </p:spTree>
    <p:extLst>
      <p:ext uri="{BB962C8B-B14F-4D97-AF65-F5344CB8AC3E}">
        <p14:creationId xmlns:p14="http://schemas.microsoft.com/office/powerpoint/2010/main" val="171472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1052328"/>
            <a:ext cx="11277600" cy="1332791"/>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s-ES" sz="4800" dirty="0">
                <a:solidFill>
                  <a:srgbClr val="7030A0"/>
                </a:solidFill>
                <a:cs typeface="Arial" panose="020B0604020202020204" pitchFamily="34" charset="0"/>
              </a:rPr>
              <a:t>Panorama de las Tecnologías de Aprendizaje a Distancia</a:t>
            </a:r>
            <a:endParaRPr lang="ru-RU" sz="4800" dirty="0">
              <a:solidFill>
                <a:srgbClr val="7030A0"/>
              </a:solidFill>
              <a:cs typeface="Arial" panose="020B0604020202020204" pitchFamily="34" charset="0"/>
            </a:endParaRPr>
          </a:p>
        </p:txBody>
      </p:sp>
      <p:sp>
        <p:nvSpPr>
          <p:cNvPr id="3" name="Прямоугольник 2"/>
          <p:cNvSpPr/>
          <p:nvPr/>
        </p:nvSpPr>
        <p:spPr>
          <a:xfrm>
            <a:off x="3200400" y="8267700"/>
            <a:ext cx="12192000" cy="400110"/>
          </a:xfrm>
          <a:prstGeom prst="rect">
            <a:avLst/>
          </a:prstGeom>
        </p:spPr>
        <p:txBody>
          <a:bodyPr wrap="square">
            <a:sp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000" i="1" dirty="0">
                <a:solidFill>
                  <a:schemeClr val="bg2"/>
                </a:solidFill>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(Fuente: </a:t>
            </a:r>
            <a:r>
              <a:rPr lang="en-US" sz="2000" i="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https://fcit.usf.edu/distance/chap5.htm</a:t>
            </a:r>
            <a:r>
              <a:rPr lang="en-US" sz="2000" i="1" dirty="0">
                <a:latin typeface="Arial" panose="020B0604020202020204" pitchFamily="34" charset="0"/>
                <a:cs typeface="Arial" panose="020B0604020202020204" pitchFamily="34" charset="0"/>
              </a:rPr>
              <a:t>)</a:t>
            </a:r>
            <a:endParaRPr lang="ru-RU" sz="2000" i="1" dirty="0">
              <a:latin typeface="Arial" panose="020B0604020202020204" pitchFamily="34" charset="0"/>
              <a:cs typeface="Arial" panose="020B0604020202020204" pitchFamily="34" charset="0"/>
            </a:endParaRPr>
          </a:p>
        </p:txBody>
      </p:sp>
      <p:graphicFrame>
        <p:nvGraphicFramePr>
          <p:cNvPr id="7" name="Схема 6"/>
          <p:cNvGraphicFramePr/>
          <p:nvPr>
            <p:extLst>
              <p:ext uri="{D42A27DB-BD31-4B8C-83A1-F6EECF244321}">
                <p14:modId xmlns:p14="http://schemas.microsoft.com/office/powerpoint/2010/main" val="1229472393"/>
              </p:ext>
            </p:extLst>
          </p:nvPr>
        </p:nvGraphicFramePr>
        <p:xfrm>
          <a:off x="1257300" y="3102240"/>
          <a:ext cx="15773400" cy="5622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629A0D2-EB11-2EE5-3F41-8DC155C73D1D}"/>
              </a:ext>
            </a:extLst>
          </p:cNvPr>
          <p:cNvSpPr txBox="1"/>
          <p:nvPr/>
        </p:nvSpPr>
        <p:spPr>
          <a:xfrm>
            <a:off x="1257300" y="2876371"/>
            <a:ext cx="11696700" cy="1200329"/>
          </a:xfrm>
          <a:prstGeom prst="rect">
            <a:avLst/>
          </a:prstGeom>
          <a:noFill/>
        </p:spPr>
        <p:txBody>
          <a:bodyPr wrap="square">
            <a:spAutoFit/>
          </a:bodyPr>
          <a:lstStyle/>
          <a:p>
            <a:r>
              <a:rPr lang="es-ES" sz="3600" b="1" dirty="0">
                <a:solidFill>
                  <a:srgbClr val="00B0F0"/>
                </a:solidFill>
              </a:rPr>
              <a:t>Las tecnologías utilizadas en el aprendizaje a distancia se suelen dividir en cuatro categorías principales</a:t>
            </a:r>
            <a:r>
              <a:rPr lang="en-US" sz="3600" b="1" dirty="0">
                <a:solidFill>
                  <a:srgbClr val="00B0F0"/>
                </a:solidFill>
              </a:rPr>
              <a:t> </a:t>
            </a:r>
          </a:p>
        </p:txBody>
      </p:sp>
    </p:spTree>
    <p:extLst>
      <p:ext uri="{BB962C8B-B14F-4D97-AF65-F5344CB8AC3E}">
        <p14:creationId xmlns:p14="http://schemas.microsoft.com/office/powerpoint/2010/main" val="231056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F75F874-AEE2-4715-7CD1-EFE466C1BA6F}"/>
              </a:ext>
            </a:extLst>
          </p:cNvPr>
          <p:cNvSpPr/>
          <p:nvPr/>
        </p:nvSpPr>
        <p:spPr>
          <a:xfrm>
            <a:off x="6311646" y="3086100"/>
            <a:ext cx="7175754" cy="3124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Title 1">
            <a:extLst>
              <a:ext uri="{FF2B5EF4-FFF2-40B4-BE49-F238E27FC236}">
                <a16:creationId xmlns:a16="http://schemas.microsoft.com/office/drawing/2014/main" id="{8C510991-D44A-EEC6-1E8C-D228B9E815E2}"/>
              </a:ext>
            </a:extLst>
          </p:cNvPr>
          <p:cNvSpPr>
            <a:spLocks noGrp="1"/>
          </p:cNvSpPr>
          <p:nvPr>
            <p:ph type="title"/>
          </p:nvPr>
        </p:nvSpPr>
        <p:spPr>
          <a:xfrm>
            <a:off x="1519286" y="1022345"/>
            <a:ext cx="10139313" cy="1332791"/>
          </a:xfrm>
        </p:spPr>
        <p:txBody>
          <a:bodyPr/>
          <a:lstStyle/>
          <a:p>
            <a:r>
              <a:rPr lang="en-US" dirty="0" err="1"/>
              <a:t>Juegos</a:t>
            </a:r>
            <a:r>
              <a:rPr lang="en-US" dirty="0"/>
              <a:t> </a:t>
            </a:r>
            <a:r>
              <a:rPr lang="en-US" dirty="0" err="1"/>
              <a:t>Educativos</a:t>
            </a:r>
            <a:r>
              <a:rPr lang="en-US" dirty="0"/>
              <a:t> – Edutainment</a:t>
            </a:r>
            <a:br>
              <a:rPr lang="en-US" dirty="0"/>
            </a:br>
            <a:br>
              <a:rPr lang="en-US" dirty="0"/>
            </a:br>
            <a:endParaRPr lang="el-GR" dirty="0"/>
          </a:p>
        </p:txBody>
      </p:sp>
      <p:sp>
        <p:nvSpPr>
          <p:cNvPr id="4" name="object 4">
            <a:extLst>
              <a:ext uri="{FF2B5EF4-FFF2-40B4-BE49-F238E27FC236}">
                <a16:creationId xmlns:a16="http://schemas.microsoft.com/office/drawing/2014/main" id="{18C6ED1B-A5DE-B90A-B3DC-54BCDDE015B9}"/>
              </a:ext>
            </a:extLst>
          </p:cNvPr>
          <p:cNvSpPr txBox="1"/>
          <p:nvPr/>
        </p:nvSpPr>
        <p:spPr>
          <a:xfrm>
            <a:off x="2362200" y="3502912"/>
            <a:ext cx="3594659" cy="1926361"/>
          </a:xfrm>
          <a:prstGeom prst="rect">
            <a:avLst/>
          </a:prstGeom>
        </p:spPr>
        <p:txBody>
          <a:bodyPr vert="horz" wrap="square" lIns="0" tIns="0" rIns="0" bIns="0" rtlCol="0">
            <a:spAutoFit/>
          </a:bodyPr>
          <a:lstStyle/>
          <a:p>
            <a:pPr marL="12700" marR="6350" algn="ctr">
              <a:lnSpc>
                <a:spcPct val="150000"/>
              </a:lnSpc>
            </a:pPr>
            <a:r>
              <a:rPr lang="en-US" sz="4400" b="1" spc="-105" dirty="0" err="1">
                <a:solidFill>
                  <a:srgbClr val="002060"/>
                </a:solidFill>
                <a:cs typeface="Calibri Light"/>
              </a:rPr>
              <a:t>Juegos</a:t>
            </a:r>
            <a:r>
              <a:rPr lang="en-US" sz="4400" b="1" spc="-105" dirty="0">
                <a:solidFill>
                  <a:srgbClr val="002060"/>
                </a:solidFill>
                <a:cs typeface="Calibri Light"/>
              </a:rPr>
              <a:t> </a:t>
            </a:r>
            <a:r>
              <a:rPr lang="en-US" sz="4400" b="1" spc="-105" dirty="0" err="1">
                <a:solidFill>
                  <a:srgbClr val="002060"/>
                </a:solidFill>
                <a:cs typeface="Calibri Light"/>
              </a:rPr>
              <a:t>Educativos</a:t>
            </a:r>
            <a:endParaRPr sz="4400" b="1" dirty="0">
              <a:solidFill>
                <a:srgbClr val="002060"/>
              </a:solidFill>
              <a:cs typeface="Calibri Light"/>
            </a:endParaRPr>
          </a:p>
        </p:txBody>
      </p:sp>
      <p:sp>
        <p:nvSpPr>
          <p:cNvPr id="6" name="object 8">
            <a:extLst>
              <a:ext uri="{FF2B5EF4-FFF2-40B4-BE49-F238E27FC236}">
                <a16:creationId xmlns:a16="http://schemas.microsoft.com/office/drawing/2014/main" id="{CB479B72-FAA8-7D86-5C41-FB0026A0DA60}"/>
              </a:ext>
            </a:extLst>
          </p:cNvPr>
          <p:cNvSpPr/>
          <p:nvPr/>
        </p:nvSpPr>
        <p:spPr>
          <a:xfrm>
            <a:off x="6816852" y="3306412"/>
            <a:ext cx="268224" cy="492443"/>
          </a:xfrm>
          <a:prstGeom prst="rect">
            <a:avLst/>
          </a:prstGeom>
          <a:blipFill>
            <a:blip r:embed="rId2" cstate="print"/>
            <a:stretch>
              <a:fillRect/>
            </a:stretch>
          </a:blipFill>
        </p:spPr>
        <p:txBody>
          <a:bodyPr wrap="square" lIns="0" tIns="0" rIns="0" bIns="0" rtlCol="0">
            <a:spAutoFit/>
          </a:bodyPr>
          <a:lstStyle/>
          <a:p>
            <a:endParaRPr sz="3200"/>
          </a:p>
        </p:txBody>
      </p:sp>
      <p:sp>
        <p:nvSpPr>
          <p:cNvPr id="7" name="object 9">
            <a:extLst>
              <a:ext uri="{FF2B5EF4-FFF2-40B4-BE49-F238E27FC236}">
                <a16:creationId xmlns:a16="http://schemas.microsoft.com/office/drawing/2014/main" id="{E6AD32CC-046B-6672-1BD3-09D39C0BABA5}"/>
              </a:ext>
            </a:extLst>
          </p:cNvPr>
          <p:cNvSpPr txBox="1"/>
          <p:nvPr/>
        </p:nvSpPr>
        <p:spPr>
          <a:xfrm>
            <a:off x="7239000" y="3277741"/>
            <a:ext cx="3008630" cy="492443"/>
          </a:xfrm>
          <a:prstGeom prst="rect">
            <a:avLst/>
          </a:prstGeom>
        </p:spPr>
        <p:txBody>
          <a:bodyPr vert="horz" wrap="square" lIns="0" tIns="0" rIns="0" bIns="0" rtlCol="0">
            <a:spAutoFit/>
          </a:bodyPr>
          <a:lstStyle/>
          <a:p>
            <a:pPr marL="12700">
              <a:lnSpc>
                <a:spcPct val="100000"/>
              </a:lnSpc>
            </a:pPr>
            <a:r>
              <a:rPr lang="en-US" sz="3200" b="1" spc="-5" dirty="0" err="1">
                <a:solidFill>
                  <a:schemeClr val="bg1"/>
                </a:solidFill>
                <a:cs typeface="Calibri"/>
              </a:rPr>
              <a:t>Juegos</a:t>
            </a:r>
            <a:r>
              <a:rPr lang="en-US" sz="3200" b="1" spc="-5" dirty="0">
                <a:solidFill>
                  <a:schemeClr val="bg1"/>
                </a:solidFill>
                <a:cs typeface="Calibri"/>
              </a:rPr>
              <a:t> Serios</a:t>
            </a:r>
            <a:endParaRPr sz="3200" b="1" dirty="0">
              <a:solidFill>
                <a:schemeClr val="bg1"/>
              </a:solidFill>
              <a:cs typeface="Calibri"/>
            </a:endParaRPr>
          </a:p>
        </p:txBody>
      </p:sp>
      <p:sp>
        <p:nvSpPr>
          <p:cNvPr id="9" name="object 11">
            <a:extLst>
              <a:ext uri="{FF2B5EF4-FFF2-40B4-BE49-F238E27FC236}">
                <a16:creationId xmlns:a16="http://schemas.microsoft.com/office/drawing/2014/main" id="{C3BC3291-5B87-FE6B-A5CC-5B564F087808}"/>
              </a:ext>
            </a:extLst>
          </p:cNvPr>
          <p:cNvSpPr/>
          <p:nvPr/>
        </p:nvSpPr>
        <p:spPr>
          <a:xfrm>
            <a:off x="6816852" y="4110227"/>
            <a:ext cx="268224" cy="492443"/>
          </a:xfrm>
          <a:prstGeom prst="rect">
            <a:avLst/>
          </a:prstGeom>
          <a:blipFill>
            <a:blip r:embed="rId3" cstate="print"/>
            <a:stretch>
              <a:fillRect/>
            </a:stretch>
          </a:blipFill>
        </p:spPr>
        <p:txBody>
          <a:bodyPr wrap="square" lIns="0" tIns="0" rIns="0" bIns="0" rtlCol="0">
            <a:spAutoFit/>
          </a:bodyPr>
          <a:lstStyle/>
          <a:p>
            <a:endParaRPr sz="3200"/>
          </a:p>
        </p:txBody>
      </p:sp>
      <p:sp>
        <p:nvSpPr>
          <p:cNvPr id="10" name="object 12">
            <a:extLst>
              <a:ext uri="{FF2B5EF4-FFF2-40B4-BE49-F238E27FC236}">
                <a16:creationId xmlns:a16="http://schemas.microsoft.com/office/drawing/2014/main" id="{F0F08CA9-D443-425F-291C-60703F87F1C5}"/>
              </a:ext>
            </a:extLst>
          </p:cNvPr>
          <p:cNvSpPr txBox="1"/>
          <p:nvPr/>
        </p:nvSpPr>
        <p:spPr>
          <a:xfrm>
            <a:off x="7189220" y="4149596"/>
            <a:ext cx="3008630" cy="492443"/>
          </a:xfrm>
          <a:prstGeom prst="rect">
            <a:avLst/>
          </a:prstGeom>
        </p:spPr>
        <p:txBody>
          <a:bodyPr vert="horz" wrap="square" lIns="0" tIns="0" rIns="0" bIns="0" rtlCol="0">
            <a:spAutoFit/>
          </a:bodyPr>
          <a:lstStyle/>
          <a:p>
            <a:pPr marL="12700">
              <a:lnSpc>
                <a:spcPct val="100000"/>
              </a:lnSpc>
            </a:pPr>
            <a:r>
              <a:rPr lang="en-US" sz="3200" b="1" spc="-5" dirty="0" err="1">
                <a:solidFill>
                  <a:schemeClr val="bg1"/>
                </a:solidFill>
                <a:cs typeface="Calibri"/>
              </a:rPr>
              <a:t>Realidad</a:t>
            </a:r>
            <a:r>
              <a:rPr lang="en-US" sz="3200" b="1" spc="-5" dirty="0">
                <a:solidFill>
                  <a:schemeClr val="bg1"/>
                </a:solidFill>
                <a:cs typeface="Calibri"/>
              </a:rPr>
              <a:t> Virtual</a:t>
            </a:r>
            <a:endParaRPr sz="3200" b="1" dirty="0">
              <a:solidFill>
                <a:schemeClr val="bg1"/>
              </a:solidFill>
              <a:cs typeface="Calibri"/>
            </a:endParaRPr>
          </a:p>
        </p:txBody>
      </p:sp>
      <p:sp>
        <p:nvSpPr>
          <p:cNvPr id="12" name="object 14">
            <a:extLst>
              <a:ext uri="{FF2B5EF4-FFF2-40B4-BE49-F238E27FC236}">
                <a16:creationId xmlns:a16="http://schemas.microsoft.com/office/drawing/2014/main" id="{F57F197D-2940-D739-E94F-9EA7F0483D03}"/>
              </a:ext>
            </a:extLst>
          </p:cNvPr>
          <p:cNvSpPr/>
          <p:nvPr/>
        </p:nvSpPr>
        <p:spPr>
          <a:xfrm>
            <a:off x="6743603" y="4914042"/>
            <a:ext cx="268224" cy="492443"/>
          </a:xfrm>
          <a:prstGeom prst="rect">
            <a:avLst/>
          </a:prstGeom>
          <a:blipFill>
            <a:blip r:embed="rId4" cstate="print"/>
            <a:stretch>
              <a:fillRect/>
            </a:stretch>
          </a:blipFill>
        </p:spPr>
        <p:txBody>
          <a:bodyPr wrap="square" lIns="0" tIns="0" rIns="0" bIns="0" rtlCol="0">
            <a:spAutoFit/>
          </a:bodyPr>
          <a:lstStyle/>
          <a:p>
            <a:endParaRPr sz="3200"/>
          </a:p>
        </p:txBody>
      </p:sp>
      <p:sp>
        <p:nvSpPr>
          <p:cNvPr id="15" name="object 17">
            <a:extLst>
              <a:ext uri="{FF2B5EF4-FFF2-40B4-BE49-F238E27FC236}">
                <a16:creationId xmlns:a16="http://schemas.microsoft.com/office/drawing/2014/main" id="{4B507C62-E8C0-231F-B075-9FF730F07F9C}"/>
              </a:ext>
            </a:extLst>
          </p:cNvPr>
          <p:cNvSpPr txBox="1"/>
          <p:nvPr/>
        </p:nvSpPr>
        <p:spPr>
          <a:xfrm>
            <a:off x="7189220" y="4759831"/>
            <a:ext cx="6056630" cy="984885"/>
          </a:xfrm>
          <a:prstGeom prst="rect">
            <a:avLst/>
          </a:prstGeom>
        </p:spPr>
        <p:txBody>
          <a:bodyPr vert="horz" wrap="square" lIns="0" tIns="0" rIns="0" bIns="0" rtlCol="0">
            <a:spAutoFit/>
          </a:bodyPr>
          <a:lstStyle/>
          <a:p>
            <a:pPr marL="12700"/>
            <a:r>
              <a:rPr lang="en-US" sz="3200" b="1" dirty="0" err="1">
                <a:solidFill>
                  <a:schemeClr val="bg1"/>
                </a:solidFill>
                <a:cs typeface="Calibri"/>
              </a:rPr>
              <a:t>Inteligencia</a:t>
            </a:r>
            <a:r>
              <a:rPr lang="en-US" sz="3200" b="1" dirty="0">
                <a:solidFill>
                  <a:schemeClr val="bg1"/>
                </a:solidFill>
                <a:cs typeface="Calibri"/>
              </a:rPr>
              <a:t> </a:t>
            </a:r>
            <a:r>
              <a:rPr sz="3200" b="1" dirty="0">
                <a:solidFill>
                  <a:schemeClr val="bg1"/>
                </a:solidFill>
                <a:cs typeface="Calibri"/>
              </a:rPr>
              <a:t>A</a:t>
            </a:r>
            <a:r>
              <a:rPr sz="3200" b="1" spc="-10" dirty="0">
                <a:solidFill>
                  <a:schemeClr val="bg1"/>
                </a:solidFill>
                <a:cs typeface="Calibri"/>
              </a:rPr>
              <a:t>r</a:t>
            </a:r>
            <a:r>
              <a:rPr sz="3200" b="1" dirty="0">
                <a:solidFill>
                  <a:schemeClr val="bg1"/>
                </a:solidFill>
                <a:cs typeface="Calibri"/>
              </a:rPr>
              <a:t>tific</a:t>
            </a:r>
            <a:r>
              <a:rPr sz="3200" b="1" spc="-5" dirty="0">
                <a:solidFill>
                  <a:schemeClr val="bg1"/>
                </a:solidFill>
                <a:cs typeface="Calibri"/>
              </a:rPr>
              <a:t>i</a:t>
            </a:r>
            <a:r>
              <a:rPr sz="3200" b="1" dirty="0">
                <a:solidFill>
                  <a:schemeClr val="bg1"/>
                </a:solidFill>
                <a:cs typeface="Calibri"/>
              </a:rPr>
              <a:t>al</a:t>
            </a:r>
            <a:r>
              <a:rPr lang="en-US" sz="3200" b="1" dirty="0">
                <a:solidFill>
                  <a:schemeClr val="bg1"/>
                </a:solidFill>
                <a:cs typeface="Calibri"/>
              </a:rPr>
              <a:t> y </a:t>
            </a:r>
            <a:r>
              <a:rPr lang="en-US" sz="3200" b="1" dirty="0" err="1">
                <a:solidFill>
                  <a:schemeClr val="bg1"/>
                </a:solidFill>
                <a:cs typeface="Calibri"/>
              </a:rPr>
              <a:t>Juegos</a:t>
            </a:r>
            <a:r>
              <a:rPr lang="en-US" sz="3200" b="1" dirty="0">
                <a:solidFill>
                  <a:schemeClr val="bg1"/>
                </a:solidFill>
                <a:cs typeface="Calibri"/>
              </a:rPr>
              <a:t> </a:t>
            </a:r>
            <a:r>
              <a:rPr lang="en-US" sz="3200" b="1" dirty="0" err="1">
                <a:solidFill>
                  <a:schemeClr val="bg1"/>
                </a:solidFill>
                <a:cs typeface="Calibri"/>
              </a:rPr>
              <a:t>en</a:t>
            </a:r>
            <a:r>
              <a:rPr lang="en-US" sz="3200" b="1" dirty="0">
                <a:solidFill>
                  <a:schemeClr val="bg1"/>
                </a:solidFill>
                <a:cs typeface="Calibri"/>
              </a:rPr>
              <a:t> Línea/ Fuera de Línea</a:t>
            </a:r>
            <a:endParaRPr sz="3200" b="1" dirty="0">
              <a:solidFill>
                <a:schemeClr val="bg1"/>
              </a:solidFill>
              <a:cs typeface="Calibri"/>
            </a:endParaRPr>
          </a:p>
        </p:txBody>
      </p:sp>
      <p:sp>
        <p:nvSpPr>
          <p:cNvPr id="16" name="object 2">
            <a:extLst>
              <a:ext uri="{FF2B5EF4-FFF2-40B4-BE49-F238E27FC236}">
                <a16:creationId xmlns:a16="http://schemas.microsoft.com/office/drawing/2014/main" id="{69754445-35DD-F242-F811-3326D9FC698E}"/>
              </a:ext>
            </a:extLst>
          </p:cNvPr>
          <p:cNvSpPr txBox="1"/>
          <p:nvPr/>
        </p:nvSpPr>
        <p:spPr>
          <a:xfrm>
            <a:off x="3174188" y="7660205"/>
            <a:ext cx="3137458" cy="677108"/>
          </a:xfrm>
          <a:prstGeom prst="rect">
            <a:avLst/>
          </a:prstGeom>
        </p:spPr>
        <p:txBody>
          <a:bodyPr vert="horz" wrap="square" lIns="0" tIns="0" rIns="0" bIns="0" rtlCol="0">
            <a:spAutoFit/>
          </a:bodyPr>
          <a:lstStyle/>
          <a:p>
            <a:pPr marL="12700">
              <a:lnSpc>
                <a:spcPct val="100000"/>
              </a:lnSpc>
            </a:pPr>
            <a:r>
              <a:rPr sz="4400" b="1" spc="-105" dirty="0">
                <a:solidFill>
                  <a:srgbClr val="002060"/>
                </a:solidFill>
                <a:cs typeface="Calibri Light"/>
              </a:rPr>
              <a:t>E</a:t>
            </a:r>
            <a:r>
              <a:rPr sz="4400" b="1" spc="-70" dirty="0">
                <a:solidFill>
                  <a:srgbClr val="002060"/>
                </a:solidFill>
                <a:cs typeface="Calibri Light"/>
              </a:rPr>
              <a:t>du</a:t>
            </a:r>
            <a:r>
              <a:rPr sz="4400" b="1" spc="-120" dirty="0">
                <a:solidFill>
                  <a:srgbClr val="002060"/>
                </a:solidFill>
                <a:cs typeface="Calibri Light"/>
              </a:rPr>
              <a:t>t</a:t>
            </a:r>
            <a:r>
              <a:rPr sz="4400" b="1" spc="-40" dirty="0">
                <a:solidFill>
                  <a:srgbClr val="002060"/>
                </a:solidFill>
                <a:cs typeface="Calibri Light"/>
              </a:rPr>
              <a:t>a</a:t>
            </a:r>
            <a:r>
              <a:rPr sz="4400" b="1" spc="-65" dirty="0">
                <a:solidFill>
                  <a:srgbClr val="002060"/>
                </a:solidFill>
                <a:cs typeface="Calibri Light"/>
              </a:rPr>
              <a:t>in</a:t>
            </a:r>
            <a:r>
              <a:rPr sz="4400" b="1" spc="-45" dirty="0">
                <a:solidFill>
                  <a:srgbClr val="002060"/>
                </a:solidFill>
                <a:cs typeface="Calibri Light"/>
              </a:rPr>
              <a:t>m</a:t>
            </a:r>
            <a:r>
              <a:rPr sz="4400" b="1" spc="-55" dirty="0">
                <a:solidFill>
                  <a:srgbClr val="002060"/>
                </a:solidFill>
                <a:cs typeface="Calibri Light"/>
              </a:rPr>
              <a:t>e</a:t>
            </a:r>
            <a:r>
              <a:rPr sz="4400" b="1" spc="-70" dirty="0">
                <a:solidFill>
                  <a:srgbClr val="002060"/>
                </a:solidFill>
                <a:cs typeface="Calibri Light"/>
              </a:rPr>
              <a:t>n</a:t>
            </a:r>
            <a:r>
              <a:rPr sz="4400" b="1" spc="-15" dirty="0">
                <a:solidFill>
                  <a:srgbClr val="002060"/>
                </a:solidFill>
                <a:cs typeface="Calibri Light"/>
              </a:rPr>
              <a:t>t</a:t>
            </a:r>
            <a:endParaRPr sz="4400" b="1" dirty="0">
              <a:solidFill>
                <a:srgbClr val="002060"/>
              </a:solidFill>
              <a:cs typeface="Calibri Light"/>
            </a:endParaRPr>
          </a:p>
        </p:txBody>
      </p:sp>
      <p:sp>
        <p:nvSpPr>
          <p:cNvPr id="17" name="object 6">
            <a:extLst>
              <a:ext uri="{FF2B5EF4-FFF2-40B4-BE49-F238E27FC236}">
                <a16:creationId xmlns:a16="http://schemas.microsoft.com/office/drawing/2014/main" id="{483ACC06-40FF-515C-1028-571628D8195E}"/>
              </a:ext>
            </a:extLst>
          </p:cNvPr>
          <p:cNvSpPr/>
          <p:nvPr/>
        </p:nvSpPr>
        <p:spPr>
          <a:xfrm>
            <a:off x="7085076" y="6916155"/>
            <a:ext cx="3976623" cy="2453767"/>
          </a:xfrm>
          <a:custGeom>
            <a:avLst/>
            <a:gdLst/>
            <a:ahLst/>
            <a:cxnLst/>
            <a:rect l="l" t="t" r="r" b="b"/>
            <a:pathLst>
              <a:path w="3594100" h="795655">
                <a:moveTo>
                  <a:pt x="3461004" y="0"/>
                </a:moveTo>
                <a:lnTo>
                  <a:pt x="121325" y="470"/>
                </a:lnTo>
                <a:lnTo>
                  <a:pt x="80013" y="10814"/>
                </a:lnTo>
                <a:lnTo>
                  <a:pt x="45025" y="32987"/>
                </a:lnTo>
                <a:lnTo>
                  <a:pt x="18644" y="64706"/>
                </a:lnTo>
                <a:lnTo>
                  <a:pt x="3152" y="103690"/>
                </a:lnTo>
                <a:lnTo>
                  <a:pt x="0" y="132587"/>
                </a:lnTo>
                <a:lnTo>
                  <a:pt x="470" y="674202"/>
                </a:lnTo>
                <a:lnTo>
                  <a:pt x="10814" y="715514"/>
                </a:lnTo>
                <a:lnTo>
                  <a:pt x="32987" y="750502"/>
                </a:lnTo>
                <a:lnTo>
                  <a:pt x="64706" y="776883"/>
                </a:lnTo>
                <a:lnTo>
                  <a:pt x="103690" y="792375"/>
                </a:lnTo>
                <a:lnTo>
                  <a:pt x="132587" y="795527"/>
                </a:lnTo>
                <a:lnTo>
                  <a:pt x="3472266" y="795057"/>
                </a:lnTo>
                <a:lnTo>
                  <a:pt x="3513578" y="784713"/>
                </a:lnTo>
                <a:lnTo>
                  <a:pt x="3548566" y="762540"/>
                </a:lnTo>
                <a:lnTo>
                  <a:pt x="3574947" y="730821"/>
                </a:lnTo>
                <a:lnTo>
                  <a:pt x="3590439" y="691837"/>
                </a:lnTo>
                <a:lnTo>
                  <a:pt x="3593591" y="662939"/>
                </a:lnTo>
                <a:lnTo>
                  <a:pt x="3593121" y="121325"/>
                </a:lnTo>
                <a:lnTo>
                  <a:pt x="3582777" y="80013"/>
                </a:lnTo>
                <a:lnTo>
                  <a:pt x="3560604" y="45025"/>
                </a:lnTo>
                <a:lnTo>
                  <a:pt x="3528885" y="18644"/>
                </a:lnTo>
                <a:lnTo>
                  <a:pt x="3489901" y="3152"/>
                </a:lnTo>
                <a:lnTo>
                  <a:pt x="3461004" y="0"/>
                </a:lnTo>
                <a:close/>
              </a:path>
            </a:pathLst>
          </a:custGeom>
          <a:solidFill>
            <a:srgbClr val="C2BB80"/>
          </a:solidFill>
        </p:spPr>
        <p:txBody>
          <a:bodyPr wrap="square" lIns="0" tIns="0" rIns="0" bIns="0" rtlCol="0">
            <a:spAutoFit/>
          </a:bodyPr>
          <a:lstStyle/>
          <a:p>
            <a:endParaRPr sz="3200"/>
          </a:p>
        </p:txBody>
      </p:sp>
      <p:sp>
        <p:nvSpPr>
          <p:cNvPr id="18" name="object 12">
            <a:extLst>
              <a:ext uri="{FF2B5EF4-FFF2-40B4-BE49-F238E27FC236}">
                <a16:creationId xmlns:a16="http://schemas.microsoft.com/office/drawing/2014/main" id="{8774D262-E760-5D08-2188-45E785330404}"/>
              </a:ext>
            </a:extLst>
          </p:cNvPr>
          <p:cNvSpPr txBox="1"/>
          <p:nvPr/>
        </p:nvSpPr>
        <p:spPr>
          <a:xfrm>
            <a:off x="7557007" y="7470096"/>
            <a:ext cx="3032759" cy="1477328"/>
          </a:xfrm>
          <a:prstGeom prst="rect">
            <a:avLst/>
          </a:prstGeom>
        </p:spPr>
        <p:txBody>
          <a:bodyPr vert="horz" wrap="square" lIns="0" tIns="0" rIns="0" bIns="0" rtlCol="0">
            <a:spAutoFit/>
          </a:bodyPr>
          <a:lstStyle/>
          <a:p>
            <a:pPr marL="12700" algn="ctr">
              <a:lnSpc>
                <a:spcPct val="100000"/>
              </a:lnSpc>
            </a:pPr>
            <a:r>
              <a:rPr lang="en-US" sz="3200" b="1" dirty="0" err="1">
                <a:solidFill>
                  <a:srgbClr val="FFFFFF"/>
                </a:solidFill>
                <a:cs typeface="Calibri"/>
              </a:rPr>
              <a:t>Educación</a:t>
            </a:r>
            <a:r>
              <a:rPr lang="en-US" sz="3200" b="1" dirty="0">
                <a:solidFill>
                  <a:srgbClr val="FFFFFF"/>
                </a:solidFill>
                <a:cs typeface="Calibri"/>
              </a:rPr>
              <a:t> </a:t>
            </a:r>
          </a:p>
          <a:p>
            <a:pPr marL="12700" algn="ctr">
              <a:lnSpc>
                <a:spcPct val="100000"/>
              </a:lnSpc>
            </a:pPr>
            <a:r>
              <a:rPr lang="en-US" sz="3200" b="1" dirty="0">
                <a:solidFill>
                  <a:srgbClr val="FFFFFF"/>
                </a:solidFill>
                <a:cs typeface="Calibri"/>
              </a:rPr>
              <a:t>+ </a:t>
            </a:r>
            <a:r>
              <a:rPr lang="en-US" sz="3200" b="1" dirty="0" err="1">
                <a:solidFill>
                  <a:srgbClr val="FFFFFF"/>
                </a:solidFill>
                <a:cs typeface="Calibri"/>
              </a:rPr>
              <a:t>Entretenimiento</a:t>
            </a:r>
            <a:r>
              <a:rPr lang="en-US" sz="3200" b="1" dirty="0">
                <a:solidFill>
                  <a:srgbClr val="FFFFFF"/>
                </a:solidFill>
                <a:cs typeface="Calibri"/>
              </a:rPr>
              <a:t>.</a:t>
            </a:r>
            <a:endParaRPr sz="3200" b="1" dirty="0">
              <a:solidFill>
                <a:srgbClr val="FFFFFF"/>
              </a:solidFill>
              <a:cs typeface="Calibri"/>
            </a:endParaRPr>
          </a:p>
        </p:txBody>
      </p:sp>
    </p:spTree>
    <p:extLst>
      <p:ext uri="{BB962C8B-B14F-4D97-AF65-F5344CB8AC3E}">
        <p14:creationId xmlns:p14="http://schemas.microsoft.com/office/powerpoint/2010/main" val="1260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BE1F-7E15-03F5-36F6-E796E619F21E}"/>
              </a:ext>
            </a:extLst>
          </p:cNvPr>
          <p:cNvSpPr>
            <a:spLocks noGrp="1"/>
          </p:cNvSpPr>
          <p:nvPr>
            <p:ph type="title"/>
          </p:nvPr>
        </p:nvSpPr>
        <p:spPr/>
        <p:txBody>
          <a:bodyPr/>
          <a:lstStyle/>
          <a:p>
            <a:pPr algn="ctr"/>
            <a:r>
              <a:rPr lang="en-US" sz="6000" dirty="0" err="1"/>
              <a:t>Herramientas</a:t>
            </a:r>
            <a:r>
              <a:rPr lang="en-US" sz="6000" dirty="0"/>
              <a:t> TIC</a:t>
            </a:r>
            <a:endParaRPr lang="el-GR" sz="6000" dirty="0"/>
          </a:p>
        </p:txBody>
      </p:sp>
      <p:sp>
        <p:nvSpPr>
          <p:cNvPr id="3" name="Content Placeholder 2">
            <a:extLst>
              <a:ext uri="{FF2B5EF4-FFF2-40B4-BE49-F238E27FC236}">
                <a16:creationId xmlns:a16="http://schemas.microsoft.com/office/drawing/2014/main" id="{757C3714-D5C5-4B6B-124D-1606B2149D9C}"/>
              </a:ext>
            </a:extLst>
          </p:cNvPr>
          <p:cNvSpPr>
            <a:spLocks noGrp="1"/>
          </p:cNvSpPr>
          <p:nvPr>
            <p:ph sz="half" idx="1"/>
          </p:nvPr>
        </p:nvSpPr>
        <p:spPr>
          <a:xfrm>
            <a:off x="2590800" y="2480389"/>
            <a:ext cx="10134600" cy="6722773"/>
          </a:xfrm>
        </p:spPr>
        <p:txBody>
          <a:bodyPr/>
          <a:lstStyle/>
          <a:p>
            <a:pPr marL="892175" indent="-892175">
              <a:lnSpc>
                <a:spcPct val="200000"/>
              </a:lnSpc>
              <a:buFont typeface="Wingdings" panose="05000000000000000000" pitchFamily="2" charset="2"/>
              <a:buChar char="Ø"/>
            </a:pPr>
            <a:r>
              <a:rPr lang="es-ES" sz="4000" b="1" dirty="0">
                <a:solidFill>
                  <a:srgbClr val="002060"/>
                </a:solidFill>
              </a:rPr>
              <a:t>Herramientas de Presentación en Línea</a:t>
            </a:r>
          </a:p>
          <a:p>
            <a:pPr marL="892175" indent="-892175">
              <a:lnSpc>
                <a:spcPct val="200000"/>
              </a:lnSpc>
              <a:buFont typeface="Wingdings" panose="05000000000000000000" pitchFamily="2" charset="2"/>
              <a:buChar char="Ø"/>
            </a:pPr>
            <a:r>
              <a:rPr lang="en-US" sz="4000" b="1" dirty="0">
                <a:solidFill>
                  <a:srgbClr val="002060"/>
                </a:solidFill>
              </a:rPr>
              <a:t> </a:t>
            </a:r>
            <a:r>
              <a:rPr lang="en-US" sz="4000" b="1" dirty="0" err="1">
                <a:solidFill>
                  <a:srgbClr val="002060"/>
                </a:solidFill>
              </a:rPr>
              <a:t>Herramientas</a:t>
            </a:r>
            <a:r>
              <a:rPr lang="en-US" sz="4000" b="1" dirty="0">
                <a:solidFill>
                  <a:srgbClr val="002060"/>
                </a:solidFill>
              </a:rPr>
              <a:t> TIC para </a:t>
            </a:r>
            <a:r>
              <a:rPr lang="en-US" sz="4000" b="1" dirty="0" err="1">
                <a:solidFill>
                  <a:srgbClr val="002060"/>
                </a:solidFill>
              </a:rPr>
              <a:t>Compartir</a:t>
            </a:r>
            <a:r>
              <a:rPr lang="en-US" sz="4000" b="1" dirty="0">
                <a:solidFill>
                  <a:srgbClr val="002060"/>
                </a:solidFill>
              </a:rPr>
              <a:t> Videos</a:t>
            </a:r>
          </a:p>
          <a:p>
            <a:pPr marL="892175" indent="-892175">
              <a:lnSpc>
                <a:spcPct val="200000"/>
              </a:lnSpc>
              <a:buFont typeface="Wingdings" panose="05000000000000000000" pitchFamily="2" charset="2"/>
              <a:buChar char="Ø"/>
            </a:pPr>
            <a:r>
              <a:rPr lang="en-US" sz="4000" b="1" dirty="0">
                <a:solidFill>
                  <a:srgbClr val="002060"/>
                </a:solidFill>
              </a:rPr>
              <a:t>Multimedia</a:t>
            </a:r>
          </a:p>
          <a:p>
            <a:pPr marL="892175" indent="-892175">
              <a:lnSpc>
                <a:spcPct val="200000"/>
              </a:lnSpc>
              <a:buFont typeface="Wingdings" panose="05000000000000000000" pitchFamily="2" charset="2"/>
              <a:buChar char="Ø"/>
            </a:pPr>
            <a:r>
              <a:rPr lang="en-US" sz="4000" b="1" dirty="0">
                <a:solidFill>
                  <a:srgbClr val="002060"/>
                </a:solidFill>
              </a:rPr>
              <a:t>Libros </a:t>
            </a:r>
            <a:r>
              <a:rPr lang="en-US" sz="4000" b="1" dirty="0" err="1">
                <a:solidFill>
                  <a:srgbClr val="002060"/>
                </a:solidFill>
              </a:rPr>
              <a:t>Electrónicos</a:t>
            </a:r>
            <a:endParaRPr lang="el-GR" sz="4000" b="1" dirty="0">
              <a:solidFill>
                <a:srgbClr val="002060"/>
              </a:solidFill>
            </a:endParaRPr>
          </a:p>
        </p:txBody>
      </p:sp>
    </p:spTree>
    <p:extLst>
      <p:ext uri="{BB962C8B-B14F-4D97-AF65-F5344CB8AC3E}">
        <p14:creationId xmlns:p14="http://schemas.microsoft.com/office/powerpoint/2010/main" val="130665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C741-29BC-3B66-5C6A-FE3931B551C4}"/>
              </a:ext>
            </a:extLst>
          </p:cNvPr>
          <p:cNvSpPr>
            <a:spLocks noGrp="1"/>
          </p:cNvSpPr>
          <p:nvPr>
            <p:ph type="title"/>
          </p:nvPr>
        </p:nvSpPr>
        <p:spPr>
          <a:xfrm>
            <a:off x="1519286" y="1022345"/>
            <a:ext cx="9910713" cy="1332791"/>
          </a:xfrm>
        </p:spPr>
        <p:txBody>
          <a:bodyPr/>
          <a:lstStyle/>
          <a:p>
            <a:r>
              <a:rPr lang="es-ES" dirty="0"/>
              <a:t>Panorama de Herramientas de Presentación en Línea</a:t>
            </a:r>
            <a:br>
              <a:rPr lang="en-US" dirty="0"/>
            </a:br>
            <a:endParaRPr lang="el-GR" dirty="0"/>
          </a:p>
        </p:txBody>
      </p:sp>
      <p:sp>
        <p:nvSpPr>
          <p:cNvPr id="3" name="Content Placeholder 2">
            <a:extLst>
              <a:ext uri="{FF2B5EF4-FFF2-40B4-BE49-F238E27FC236}">
                <a16:creationId xmlns:a16="http://schemas.microsoft.com/office/drawing/2014/main" id="{ADA55670-267F-1108-98A9-E5262EF7904B}"/>
              </a:ext>
            </a:extLst>
          </p:cNvPr>
          <p:cNvSpPr>
            <a:spLocks noGrp="1"/>
          </p:cNvSpPr>
          <p:nvPr>
            <p:ph sz="half" idx="1"/>
          </p:nvPr>
        </p:nvSpPr>
        <p:spPr>
          <a:xfrm>
            <a:off x="1519286" y="2611727"/>
            <a:ext cx="15016113" cy="6722773"/>
          </a:xfrm>
        </p:spPr>
        <p:txBody>
          <a:bodyPr/>
          <a:lstStyle/>
          <a:p>
            <a:pPr marL="0" indent="0">
              <a:buNone/>
            </a:pPr>
            <a:r>
              <a:rPr lang="es-ES" b="1" dirty="0">
                <a:solidFill>
                  <a:schemeClr val="accent1">
                    <a:lumMod val="50000"/>
                  </a:schemeClr>
                </a:solidFill>
              </a:rPr>
              <a:t>Opciones diversas:</a:t>
            </a:r>
            <a:r>
              <a:rPr lang="es-ES" dirty="0">
                <a:solidFill>
                  <a:schemeClr val="accent1">
                    <a:lumMod val="50000"/>
                  </a:schemeClr>
                </a:solidFill>
              </a:rPr>
              <a:t> Existen numerosas herramientas en línea para crear presentaciones según diferentes necesidades.</a:t>
            </a:r>
            <a:br>
              <a:rPr lang="es-ES" dirty="0">
                <a:solidFill>
                  <a:schemeClr val="accent1">
                    <a:lumMod val="50000"/>
                  </a:schemeClr>
                </a:solidFill>
              </a:rPr>
            </a:br>
            <a:r>
              <a:rPr lang="es-ES" dirty="0">
                <a:solidFill>
                  <a:schemeClr val="accent1">
                    <a:lumMod val="50000"/>
                  </a:schemeClr>
                </a:solidFill>
              </a:rPr>
              <a:t>Las herramientas más comunes, ideales para presentaciones estándar diapositiva por diapositiva y excelentes para la colaboración en equipo, son:</a:t>
            </a:r>
          </a:p>
          <a:p>
            <a:pPr marL="0" indent="0">
              <a:buNone/>
            </a:pPr>
            <a:endParaRPr lang="en-US" dirty="0">
              <a:solidFill>
                <a:srgbClr val="002060"/>
              </a:solidFill>
            </a:endParaRPr>
          </a:p>
          <a:p>
            <a:r>
              <a:rPr lang="en-US" b="1" dirty="0">
                <a:solidFill>
                  <a:schemeClr val="accent1">
                    <a:lumMod val="50000"/>
                  </a:schemeClr>
                </a:solidFill>
              </a:rPr>
              <a:t>Google Slides</a:t>
            </a:r>
            <a:r>
              <a:rPr lang="en-US" dirty="0">
                <a:solidFill>
                  <a:schemeClr val="accent1">
                    <a:lumMod val="50000"/>
                  </a:schemeClr>
                </a:solidFill>
              </a:rPr>
              <a:t>: </a:t>
            </a:r>
            <a:r>
              <a:rPr lang="en-US" dirty="0" err="1">
                <a:solidFill>
                  <a:schemeClr val="accent1">
                    <a:lumMod val="50000"/>
                  </a:schemeClr>
                </a:solidFill>
              </a:rPr>
              <a:t>Gratuito</a:t>
            </a:r>
            <a:r>
              <a:rPr lang="en-US" dirty="0">
                <a:solidFill>
                  <a:schemeClr val="accent1">
                    <a:lumMod val="50000"/>
                  </a:schemeClr>
                </a:solidFill>
              </a:rPr>
              <a:t>, </a:t>
            </a:r>
            <a:r>
              <a:rPr lang="en-US" dirty="0" err="1">
                <a:solidFill>
                  <a:schemeClr val="accent1">
                    <a:lumMod val="50000"/>
                  </a:schemeClr>
                </a:solidFill>
              </a:rPr>
              <a:t>basado</a:t>
            </a:r>
            <a:r>
              <a:rPr lang="en-US" dirty="0">
                <a:solidFill>
                  <a:schemeClr val="accent1">
                    <a:lumMod val="50000"/>
                  </a:schemeClr>
                </a:solidFill>
              </a:rPr>
              <a:t> </a:t>
            </a:r>
            <a:r>
              <a:rPr lang="en-US" dirty="0" err="1">
                <a:solidFill>
                  <a:schemeClr val="accent1">
                    <a:lumMod val="50000"/>
                  </a:schemeClr>
                </a:solidFill>
              </a:rPr>
              <a:t>en</a:t>
            </a:r>
            <a:r>
              <a:rPr lang="en-US" dirty="0">
                <a:solidFill>
                  <a:schemeClr val="accent1">
                    <a:lumMod val="50000"/>
                  </a:schemeClr>
                </a:solidFill>
              </a:rPr>
              <a:t> la web, </a:t>
            </a:r>
            <a:r>
              <a:rPr lang="en-US" dirty="0" err="1">
                <a:solidFill>
                  <a:schemeClr val="accent1">
                    <a:lumMod val="50000"/>
                  </a:schemeClr>
                </a:solidFill>
              </a:rPr>
              <a:t>permite</a:t>
            </a:r>
            <a:r>
              <a:rPr lang="en-US" dirty="0">
                <a:solidFill>
                  <a:schemeClr val="accent1">
                    <a:lumMod val="50000"/>
                  </a:schemeClr>
                </a:solidFill>
              </a:rPr>
              <a:t> </a:t>
            </a:r>
            <a:r>
              <a:rPr lang="en-US" dirty="0" err="1">
                <a:solidFill>
                  <a:schemeClr val="accent1">
                    <a:lumMod val="50000"/>
                  </a:schemeClr>
                </a:solidFill>
              </a:rPr>
              <a:t>edición</a:t>
            </a:r>
            <a:r>
              <a:rPr lang="en-US" dirty="0">
                <a:solidFill>
                  <a:schemeClr val="accent1">
                    <a:lumMod val="50000"/>
                  </a:schemeClr>
                </a:solidFill>
              </a:rPr>
              <a:t> </a:t>
            </a:r>
            <a:r>
              <a:rPr lang="en-US" dirty="0" err="1">
                <a:solidFill>
                  <a:schemeClr val="accent1">
                    <a:lumMod val="50000"/>
                  </a:schemeClr>
                </a:solidFill>
              </a:rPr>
              <a:t>colaborativa</a:t>
            </a:r>
            <a:r>
              <a:rPr lang="en-US" dirty="0">
                <a:solidFill>
                  <a:schemeClr val="accent1">
                    <a:lumMod val="50000"/>
                  </a:schemeClr>
                </a:solidFill>
              </a:rPr>
              <a:t> </a:t>
            </a:r>
            <a:r>
              <a:rPr lang="en-US" dirty="0" err="1">
                <a:solidFill>
                  <a:schemeClr val="accent1">
                    <a:lumMod val="50000"/>
                  </a:schemeClr>
                </a:solidFill>
              </a:rPr>
              <a:t>en</a:t>
            </a:r>
            <a:r>
              <a:rPr lang="en-US" dirty="0">
                <a:solidFill>
                  <a:schemeClr val="accent1">
                    <a:lumMod val="50000"/>
                  </a:schemeClr>
                </a:solidFill>
              </a:rPr>
              <a:t> </a:t>
            </a:r>
            <a:r>
              <a:rPr lang="en-US" dirty="0" err="1">
                <a:solidFill>
                  <a:schemeClr val="accent1">
                    <a:lumMod val="50000"/>
                  </a:schemeClr>
                </a:solidFill>
              </a:rPr>
              <a:t>tiempo</a:t>
            </a:r>
            <a:r>
              <a:rPr lang="en-US" dirty="0">
                <a:solidFill>
                  <a:schemeClr val="accent1">
                    <a:lumMod val="50000"/>
                  </a:schemeClr>
                </a:solidFill>
              </a:rPr>
              <a:t> real.</a:t>
            </a:r>
          </a:p>
          <a:p>
            <a:r>
              <a:rPr lang="en-US" b="1" dirty="0">
                <a:solidFill>
                  <a:schemeClr val="accent1">
                    <a:lumMod val="50000"/>
                  </a:schemeClr>
                </a:solidFill>
              </a:rPr>
              <a:t>Microsoft PowerPoint Online</a:t>
            </a:r>
            <a:r>
              <a:rPr lang="en-US" dirty="0">
                <a:solidFill>
                  <a:schemeClr val="accent1">
                    <a:lumMod val="50000"/>
                  </a:schemeClr>
                </a:solidFill>
              </a:rPr>
              <a:t>: </a:t>
            </a:r>
            <a:r>
              <a:rPr lang="en-US" dirty="0" err="1">
                <a:solidFill>
                  <a:schemeClr val="accent1">
                    <a:lumMod val="50000"/>
                  </a:schemeClr>
                </a:solidFill>
              </a:rPr>
              <a:t>Versión</a:t>
            </a:r>
            <a:r>
              <a:rPr lang="en-US" dirty="0">
                <a:solidFill>
                  <a:schemeClr val="accent1">
                    <a:lumMod val="50000"/>
                  </a:schemeClr>
                </a:solidFill>
              </a:rPr>
              <a:t> web de la </a:t>
            </a:r>
            <a:r>
              <a:rPr lang="en-US" dirty="0" err="1">
                <a:solidFill>
                  <a:schemeClr val="accent1">
                    <a:lumMod val="50000"/>
                  </a:schemeClr>
                </a:solidFill>
              </a:rPr>
              <a:t>aplicación</a:t>
            </a:r>
            <a:r>
              <a:rPr lang="en-US" dirty="0">
                <a:solidFill>
                  <a:schemeClr val="accent1">
                    <a:lumMod val="50000"/>
                  </a:schemeClr>
                </a:solidFill>
              </a:rPr>
              <a:t> </a:t>
            </a:r>
            <a:r>
              <a:rPr lang="en-US" dirty="0" err="1">
                <a:solidFill>
                  <a:schemeClr val="accent1">
                    <a:lumMod val="50000"/>
                  </a:schemeClr>
                </a:solidFill>
              </a:rPr>
              <a:t>clásica</a:t>
            </a:r>
            <a:r>
              <a:rPr lang="en-US" dirty="0">
                <a:solidFill>
                  <a:schemeClr val="accent1">
                    <a:lumMod val="50000"/>
                  </a:schemeClr>
                </a:solidFill>
              </a:rPr>
              <a:t>, </a:t>
            </a:r>
            <a:r>
              <a:rPr lang="en-US" dirty="0" err="1">
                <a:solidFill>
                  <a:schemeClr val="accent1">
                    <a:lumMod val="50000"/>
                  </a:schemeClr>
                </a:solidFill>
              </a:rPr>
              <a:t>integrada</a:t>
            </a:r>
            <a:r>
              <a:rPr lang="en-US" dirty="0">
                <a:solidFill>
                  <a:schemeClr val="accent1">
                    <a:lumMod val="50000"/>
                  </a:schemeClr>
                </a:solidFill>
              </a:rPr>
              <a:t> a Office 365.</a:t>
            </a:r>
          </a:p>
          <a:p>
            <a:r>
              <a:rPr lang="en-US" b="1" dirty="0">
                <a:solidFill>
                  <a:schemeClr val="accent1">
                    <a:lumMod val="50000"/>
                  </a:schemeClr>
                </a:solidFill>
              </a:rPr>
              <a:t>Keynote</a:t>
            </a:r>
            <a:r>
              <a:rPr lang="en-US" dirty="0">
                <a:solidFill>
                  <a:schemeClr val="accent1">
                    <a:lumMod val="50000"/>
                  </a:schemeClr>
                </a:solidFill>
              </a:rPr>
              <a:t>: Software de </a:t>
            </a:r>
            <a:r>
              <a:rPr lang="en-US" dirty="0" err="1">
                <a:solidFill>
                  <a:schemeClr val="accent1">
                    <a:lumMod val="50000"/>
                  </a:schemeClr>
                </a:solidFill>
              </a:rPr>
              <a:t>presentación</a:t>
            </a:r>
            <a:r>
              <a:rPr lang="en-US" dirty="0">
                <a:solidFill>
                  <a:schemeClr val="accent1">
                    <a:lumMod val="50000"/>
                  </a:schemeClr>
                </a:solidFill>
              </a:rPr>
              <a:t> de Apple, con </a:t>
            </a:r>
            <a:r>
              <a:rPr lang="en-US" dirty="0" err="1">
                <a:solidFill>
                  <a:schemeClr val="accent1">
                    <a:lumMod val="50000"/>
                  </a:schemeClr>
                </a:solidFill>
              </a:rPr>
              <a:t>versión</a:t>
            </a:r>
            <a:r>
              <a:rPr lang="en-US" dirty="0">
                <a:solidFill>
                  <a:schemeClr val="accent1">
                    <a:lumMod val="50000"/>
                  </a:schemeClr>
                </a:solidFill>
              </a:rPr>
              <a:t> </a:t>
            </a:r>
            <a:r>
              <a:rPr lang="en-US" dirty="0" err="1">
                <a:solidFill>
                  <a:schemeClr val="accent1">
                    <a:lumMod val="50000"/>
                  </a:schemeClr>
                </a:solidFill>
              </a:rPr>
              <a:t>en</a:t>
            </a:r>
            <a:r>
              <a:rPr lang="en-US" dirty="0">
                <a:solidFill>
                  <a:schemeClr val="accent1">
                    <a:lumMod val="50000"/>
                  </a:schemeClr>
                </a:solidFill>
              </a:rPr>
              <a:t> la web </a:t>
            </a:r>
            <a:r>
              <a:rPr lang="en-US" dirty="0" err="1">
                <a:solidFill>
                  <a:schemeClr val="accent1">
                    <a:lumMod val="50000"/>
                  </a:schemeClr>
                </a:solidFill>
              </a:rPr>
              <a:t>mediante</a:t>
            </a:r>
            <a:r>
              <a:rPr lang="en-US" dirty="0">
                <a:solidFill>
                  <a:schemeClr val="accent1">
                    <a:lumMod val="50000"/>
                  </a:schemeClr>
                </a:solidFill>
              </a:rPr>
              <a:t> iCloud para </a:t>
            </a:r>
            <a:r>
              <a:rPr lang="en-US" dirty="0" err="1">
                <a:solidFill>
                  <a:schemeClr val="accent1">
                    <a:lumMod val="50000"/>
                  </a:schemeClr>
                </a:solidFill>
              </a:rPr>
              <a:t>colaboración</a:t>
            </a:r>
            <a:r>
              <a:rPr lang="en-US" dirty="0">
                <a:solidFill>
                  <a:schemeClr val="accent1">
                    <a:lumMod val="50000"/>
                  </a:schemeClr>
                </a:solidFill>
              </a:rPr>
              <a:t> </a:t>
            </a:r>
            <a:r>
              <a:rPr lang="en-US" dirty="0" err="1">
                <a:solidFill>
                  <a:schemeClr val="accent1">
                    <a:lumMod val="50000"/>
                  </a:schemeClr>
                </a:solidFill>
              </a:rPr>
              <a:t>multiplataforma</a:t>
            </a:r>
            <a:r>
              <a:rPr lang="en-US" dirty="0">
                <a:solidFill>
                  <a:schemeClr val="accent1">
                    <a:lumMod val="50000"/>
                  </a:schemeClr>
                </a:solidFill>
              </a:rPr>
              <a:t>.</a:t>
            </a:r>
          </a:p>
          <a:p>
            <a:endParaRPr lang="en-US" dirty="0"/>
          </a:p>
          <a:p>
            <a:pPr marL="0" indent="0" algn="ctr">
              <a:buNone/>
            </a:pPr>
            <a:r>
              <a:rPr lang="en-US" sz="2000" dirty="0"/>
              <a:t>Fuente: https://visme.co/blog/best-presentation-tools/</a:t>
            </a:r>
            <a:endParaRPr lang="en-US" dirty="0"/>
          </a:p>
          <a:p>
            <a:pPr marL="0" indent="0">
              <a:buNone/>
            </a:pPr>
            <a:endParaRPr lang="el-GR" dirty="0"/>
          </a:p>
        </p:txBody>
      </p:sp>
    </p:spTree>
    <p:extLst>
      <p:ext uri="{BB962C8B-B14F-4D97-AF65-F5344CB8AC3E}">
        <p14:creationId xmlns:p14="http://schemas.microsoft.com/office/powerpoint/2010/main" val="218073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091F-E4BF-B6F3-30B4-FE80DB365670}"/>
              </a:ext>
            </a:extLst>
          </p:cNvPr>
          <p:cNvSpPr>
            <a:spLocks noGrp="1"/>
          </p:cNvSpPr>
          <p:nvPr>
            <p:ph type="title"/>
          </p:nvPr>
        </p:nvSpPr>
        <p:spPr>
          <a:xfrm>
            <a:off x="1519286" y="1022345"/>
            <a:ext cx="10596513" cy="1332791"/>
          </a:xfrm>
        </p:spPr>
        <p:txBody>
          <a:bodyPr/>
          <a:lstStyle/>
          <a:p>
            <a:r>
              <a:rPr lang="en-US" dirty="0" err="1"/>
              <a:t>Herramientas</a:t>
            </a:r>
            <a:r>
              <a:rPr lang="en-US" dirty="0"/>
              <a:t> TIC para </a:t>
            </a:r>
            <a:r>
              <a:rPr lang="en-US" dirty="0" err="1"/>
              <a:t>Compartir</a:t>
            </a:r>
            <a:r>
              <a:rPr lang="en-US" dirty="0"/>
              <a:t> Videos </a:t>
            </a:r>
            <a:endParaRPr lang="el-GR" dirty="0"/>
          </a:p>
        </p:txBody>
      </p:sp>
      <p:sp>
        <p:nvSpPr>
          <p:cNvPr id="7" name="Rectangle: Rounded Corners 6">
            <a:extLst>
              <a:ext uri="{FF2B5EF4-FFF2-40B4-BE49-F238E27FC236}">
                <a16:creationId xmlns:a16="http://schemas.microsoft.com/office/drawing/2014/main" id="{CE123014-B246-AC6D-E283-27E44724FC35}"/>
              </a:ext>
            </a:extLst>
          </p:cNvPr>
          <p:cNvSpPr/>
          <p:nvPr/>
        </p:nvSpPr>
        <p:spPr>
          <a:xfrm>
            <a:off x="1295400" y="4509052"/>
            <a:ext cx="15473313" cy="457200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3200" b="1" dirty="0"/>
              <a:t>Plataformas públicas de alojamiento de videos</a:t>
            </a:r>
            <a:br>
              <a:rPr lang="es-ES" sz="3200" dirty="0"/>
            </a:br>
            <a:r>
              <a:rPr lang="es-ES" sz="3200" dirty="0"/>
              <a:t>Plataformas diseñadas para compartir videos con una audiencia amplia y pública. Con frecuencia funcionan mediante motores de búsqueda y están construidas para facilitar el descubrimiento masivo.</a:t>
            </a:r>
          </a:p>
          <a:p>
            <a:pPr marL="457200" indent="-457200">
              <a:buFont typeface="Arial" panose="020B0604020202020204" pitchFamily="34" charset="0"/>
              <a:buChar char="•"/>
            </a:pPr>
            <a:r>
              <a:rPr lang="en-US" sz="2800" b="1" dirty="0"/>
              <a:t>YouTube</a:t>
            </a:r>
            <a:r>
              <a:rPr lang="en-US" sz="2800" dirty="0"/>
              <a:t>: </a:t>
            </a:r>
            <a:r>
              <a:rPr lang="es-ES" sz="2800" dirty="0"/>
              <a:t>Plataforma de videos más grande del mundo; gratuita, con monetización.</a:t>
            </a:r>
          </a:p>
          <a:p>
            <a:pPr marL="457200" indent="-457200">
              <a:buFont typeface="Arial" panose="020B0604020202020204" pitchFamily="34" charset="0"/>
              <a:buChar char="•"/>
            </a:pPr>
            <a:r>
              <a:rPr lang="en-US" sz="2800" b="1" dirty="0"/>
              <a:t>Vimeo: </a:t>
            </a:r>
            <a:r>
              <a:rPr lang="es-ES" sz="2800" dirty="0"/>
              <a:t>Popular entre profesionales creativos; </a:t>
            </a:r>
            <a:r>
              <a:rPr lang="es-ES" sz="2800" dirty="0" err="1"/>
              <a:t>streaming</a:t>
            </a:r>
            <a:r>
              <a:rPr lang="es-ES" sz="2800" dirty="0"/>
              <a:t> de alta calidad, sin publicidad y buenas opciones de privacidad.</a:t>
            </a:r>
          </a:p>
          <a:p>
            <a:pPr marL="457200" indent="-457200">
              <a:buFont typeface="Arial" panose="020B0604020202020204" pitchFamily="34" charset="0"/>
              <a:buChar char="•"/>
            </a:pPr>
            <a:r>
              <a:rPr lang="en-US" sz="2800" b="1" dirty="0"/>
              <a:t>Dailymotion</a:t>
            </a:r>
            <a:r>
              <a:rPr lang="en-US" sz="2800" dirty="0"/>
              <a:t>: </a:t>
            </a:r>
            <a:r>
              <a:rPr lang="es-ES" sz="2800" dirty="0"/>
              <a:t>Plataforma global similar a YouTube, con fuerte presencia en Europa y Asia.</a:t>
            </a:r>
            <a:endParaRPr lang="el-GR" sz="2800" dirty="0"/>
          </a:p>
        </p:txBody>
      </p:sp>
      <p:sp>
        <p:nvSpPr>
          <p:cNvPr id="8" name="Rectangle: Rounded Corners 7">
            <a:extLst>
              <a:ext uri="{FF2B5EF4-FFF2-40B4-BE49-F238E27FC236}">
                <a16:creationId xmlns:a16="http://schemas.microsoft.com/office/drawing/2014/main" id="{2A94B4D0-2267-AAF7-7385-D4509BBFA9DD}"/>
              </a:ext>
            </a:extLst>
          </p:cNvPr>
          <p:cNvSpPr/>
          <p:nvPr/>
        </p:nvSpPr>
        <p:spPr>
          <a:xfrm>
            <a:off x="1295400" y="1981200"/>
            <a:ext cx="15473313" cy="2565952"/>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3200" dirty="0">
                <a:solidFill>
                  <a:srgbClr val="00B0F0"/>
                </a:solidFill>
              </a:rPr>
              <a:t>Las herramientas innovadoras de TIC facilitan la creación y el intercambio de videos, lo que aumenta el nivel de participación en presentaciones y sitios web.</a:t>
            </a:r>
            <a:br>
              <a:rPr lang="es-ES" sz="3200" dirty="0">
                <a:solidFill>
                  <a:srgbClr val="00B0F0"/>
                </a:solidFill>
              </a:rPr>
            </a:br>
            <a:r>
              <a:rPr lang="es-ES" sz="3200" dirty="0">
                <a:solidFill>
                  <a:srgbClr val="00B0F0"/>
                </a:solidFill>
              </a:rPr>
              <a:t>Se utilizan para elaborar informes, fomentar la interacción con la audiencia, promocionar productos, entre otros.</a:t>
            </a:r>
          </a:p>
        </p:txBody>
      </p:sp>
    </p:spTree>
    <p:extLst>
      <p:ext uri="{BB962C8B-B14F-4D97-AF65-F5344CB8AC3E}">
        <p14:creationId xmlns:p14="http://schemas.microsoft.com/office/powerpoint/2010/main" val="192486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4CA0-D895-6E8B-FCC8-99A97E95CA8C}"/>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CFA67B3-FA0E-0E6C-83E5-31518C01FF7A}"/>
              </a:ext>
            </a:extLst>
          </p:cNvPr>
          <p:cNvSpPr/>
          <p:nvPr/>
        </p:nvSpPr>
        <p:spPr>
          <a:xfrm>
            <a:off x="1066800" y="2021247"/>
            <a:ext cx="15473313" cy="337642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Plataformas</a:t>
            </a:r>
            <a:r>
              <a:rPr lang="en-US" sz="3200" b="1" dirty="0"/>
              <a:t> </a:t>
            </a:r>
            <a:r>
              <a:rPr lang="en-US" sz="3200" b="1" dirty="0" err="1"/>
              <a:t>Profesionales</a:t>
            </a:r>
            <a:r>
              <a:rPr lang="en-US" sz="3200" b="1" dirty="0"/>
              <a:t> / de Negocios</a:t>
            </a:r>
            <a:endParaRPr lang="es-ES" sz="2800" dirty="0"/>
          </a:p>
          <a:p>
            <a:r>
              <a:rPr lang="es-ES" sz="2800" dirty="0"/>
              <a:t>Estas herramientas están diseñadas para uso corporativo, como marketing, ventas y capacitación interna. Se enfocan en la analítica, la seguridad y la generación de oportunidades (leads).</a:t>
            </a:r>
          </a:p>
          <a:p>
            <a:pPr marL="457200" indent="-457200">
              <a:buFont typeface="Wingdings" panose="05000000000000000000" pitchFamily="2" charset="2"/>
              <a:buChar char="Ø"/>
            </a:pPr>
            <a:r>
              <a:rPr lang="en-US" sz="2800" dirty="0" err="1"/>
              <a:t>Wistia</a:t>
            </a:r>
            <a:endParaRPr lang="en-US" sz="2800" dirty="0"/>
          </a:p>
          <a:p>
            <a:pPr marL="457200" indent="-457200">
              <a:buFont typeface="Wingdings" panose="05000000000000000000" pitchFamily="2" charset="2"/>
              <a:buChar char="Ø"/>
            </a:pPr>
            <a:r>
              <a:rPr lang="en-US" sz="2800" dirty="0" err="1"/>
              <a:t>Vidyard</a:t>
            </a:r>
            <a:r>
              <a:rPr lang="en-US" sz="2800" dirty="0"/>
              <a:t> </a:t>
            </a:r>
          </a:p>
          <a:p>
            <a:pPr marL="457200" indent="-457200">
              <a:buFont typeface="Wingdings" panose="05000000000000000000" pitchFamily="2" charset="2"/>
              <a:buChar char="Ø"/>
            </a:pPr>
            <a:r>
              <a:rPr lang="en-US" sz="2800" dirty="0"/>
              <a:t>Brightcove</a:t>
            </a:r>
            <a:endParaRPr lang="el-GR" sz="2800" dirty="0"/>
          </a:p>
        </p:txBody>
      </p:sp>
      <p:sp>
        <p:nvSpPr>
          <p:cNvPr id="8" name="Rectangle: Rounded Corners 7">
            <a:extLst>
              <a:ext uri="{FF2B5EF4-FFF2-40B4-BE49-F238E27FC236}">
                <a16:creationId xmlns:a16="http://schemas.microsoft.com/office/drawing/2014/main" id="{3F00A26F-590C-8831-0426-22392F9311DD}"/>
              </a:ext>
            </a:extLst>
          </p:cNvPr>
          <p:cNvSpPr/>
          <p:nvPr/>
        </p:nvSpPr>
        <p:spPr>
          <a:xfrm>
            <a:off x="1066800" y="5524500"/>
            <a:ext cx="15473313" cy="337642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Plataformas</a:t>
            </a:r>
            <a:r>
              <a:rPr lang="en-US" sz="3200" b="1" dirty="0"/>
              <a:t> de Redes </a:t>
            </a:r>
            <a:r>
              <a:rPr lang="en-US" sz="3200" b="1" dirty="0" err="1"/>
              <a:t>Sociales</a:t>
            </a:r>
            <a:endParaRPr lang="en-US" sz="3200" b="1" dirty="0"/>
          </a:p>
          <a:p>
            <a:r>
              <a:rPr lang="es-ES" sz="2800" dirty="0"/>
              <a:t>En estas plataformas, el video es una función central para interactuar dentro de una red social, más que un destino para contenido de formato largo.</a:t>
            </a:r>
          </a:p>
          <a:p>
            <a:pPr marL="457200" indent="-457200">
              <a:buFont typeface="Wingdings" panose="05000000000000000000" pitchFamily="2" charset="2"/>
              <a:buChar char="Ø"/>
            </a:pPr>
            <a:r>
              <a:rPr lang="en-US" sz="2800" b="1" dirty="0"/>
              <a:t>TikTok:</a:t>
            </a:r>
            <a:r>
              <a:rPr lang="en-US" sz="2800" dirty="0"/>
              <a:t> </a:t>
            </a:r>
            <a:r>
              <a:rPr lang="es-ES" sz="2800" dirty="0"/>
              <a:t>Dominante en videos cortos verticales.</a:t>
            </a:r>
          </a:p>
          <a:p>
            <a:pPr marL="457200" indent="-457200">
              <a:buFont typeface="Wingdings" panose="05000000000000000000" pitchFamily="2" charset="2"/>
              <a:buChar char="Ø"/>
            </a:pPr>
            <a:r>
              <a:rPr lang="en-US" sz="2800" b="1" dirty="0"/>
              <a:t>Instagram </a:t>
            </a:r>
            <a:r>
              <a:rPr lang="en-US" sz="2800" dirty="0"/>
              <a:t>(Reels): Meta's </a:t>
            </a:r>
            <a:r>
              <a:rPr lang="en-US" sz="2800" dirty="0" err="1"/>
              <a:t>videoproducto</a:t>
            </a:r>
            <a:r>
              <a:rPr lang="en-US" sz="2800" dirty="0"/>
              <a:t> </a:t>
            </a:r>
            <a:r>
              <a:rPr lang="en-US" sz="2800" dirty="0" err="1"/>
              <a:t>corto</a:t>
            </a:r>
            <a:r>
              <a:rPr lang="en-US" sz="2800" dirty="0"/>
              <a:t>,</a:t>
            </a:r>
            <a:r>
              <a:rPr lang="es-ES" sz="2800" dirty="0"/>
              <a:t> integrado en la aplicación de Instagram.</a:t>
            </a:r>
            <a:r>
              <a:rPr lang="en-US" sz="2800" dirty="0"/>
              <a:t>.</a:t>
            </a:r>
          </a:p>
          <a:p>
            <a:pPr marL="457200" indent="-457200">
              <a:buFont typeface="Wingdings" panose="05000000000000000000" pitchFamily="2" charset="2"/>
              <a:buChar char="Ø"/>
            </a:pPr>
            <a:r>
              <a:rPr lang="en-US" sz="2800" b="1" dirty="0"/>
              <a:t>LinkedIn Video</a:t>
            </a:r>
            <a:r>
              <a:rPr lang="en-US" sz="2800" dirty="0"/>
              <a:t>: </a:t>
            </a:r>
            <a:r>
              <a:rPr lang="en-US" sz="2800" dirty="0" err="1"/>
              <a:t>Permite</a:t>
            </a:r>
            <a:r>
              <a:rPr lang="en-US" sz="2800" dirty="0"/>
              <a:t> </a:t>
            </a:r>
            <a:r>
              <a:rPr lang="en-US" sz="2800" dirty="0" err="1"/>
              <a:t>compartir</a:t>
            </a:r>
            <a:r>
              <a:rPr lang="en-US" sz="2800" dirty="0"/>
              <a:t> videos </a:t>
            </a:r>
            <a:r>
              <a:rPr lang="en-US" sz="2800" dirty="0" err="1"/>
              <a:t>en</a:t>
            </a:r>
            <a:r>
              <a:rPr lang="en-US" sz="2800" dirty="0"/>
              <a:t> </a:t>
            </a:r>
            <a:r>
              <a:rPr lang="en-US" sz="2800" dirty="0" err="1"/>
              <a:t>perfiles</a:t>
            </a:r>
            <a:r>
              <a:rPr lang="en-US" sz="2800" dirty="0"/>
              <a:t> </a:t>
            </a:r>
            <a:r>
              <a:rPr lang="en-US" sz="2800" dirty="0" err="1"/>
              <a:t>profesionales</a:t>
            </a:r>
            <a:r>
              <a:rPr lang="en-US" sz="2800" dirty="0"/>
              <a:t>.</a:t>
            </a:r>
            <a:endParaRPr lang="el-GR" sz="2800" dirty="0"/>
          </a:p>
        </p:txBody>
      </p:sp>
      <p:sp>
        <p:nvSpPr>
          <p:cNvPr id="6" name="Title 1">
            <a:extLst>
              <a:ext uri="{FF2B5EF4-FFF2-40B4-BE49-F238E27FC236}">
                <a16:creationId xmlns:a16="http://schemas.microsoft.com/office/drawing/2014/main" id="{A2E8F34C-E7E0-AC81-02C3-7C13C6C597D8}"/>
              </a:ext>
            </a:extLst>
          </p:cNvPr>
          <p:cNvSpPr txBox="1">
            <a:spLocks/>
          </p:cNvSpPr>
          <p:nvPr/>
        </p:nvSpPr>
        <p:spPr>
          <a:xfrm>
            <a:off x="1519286" y="1022345"/>
            <a:ext cx="10596513" cy="1332791"/>
          </a:xfrm>
          <a:prstGeom prst="rect">
            <a:avLst/>
          </a:prstGeom>
        </p:spPr>
        <p:txBody>
          <a:bodyPr/>
          <a:lstStyle>
            <a:lvl1pPr algn="l" defTabSz="914400" rtl="0" eaLnBrk="1" latinLnBrk="0" hangingPunct="1">
              <a:spcBef>
                <a:spcPct val="0"/>
              </a:spcBef>
              <a:buNone/>
              <a:defRPr sz="4800" b="1" kern="1200" baseline="0">
                <a:solidFill>
                  <a:srgbClr val="7F3AA0"/>
                </a:solidFill>
                <a:latin typeface="Calibri" panose="020F0502020204030204" pitchFamily="34" charset="0"/>
                <a:ea typeface="+mj-ea"/>
                <a:cs typeface="Poppins Ultra-Bold" panose="020B0604020202020204" charset="0"/>
              </a:defRPr>
            </a:lvl1pPr>
          </a:lstStyle>
          <a:p>
            <a:r>
              <a:rPr lang="en-US" dirty="0" err="1"/>
              <a:t>Herramientas</a:t>
            </a:r>
            <a:r>
              <a:rPr lang="en-US" dirty="0"/>
              <a:t> TIC para </a:t>
            </a:r>
            <a:r>
              <a:rPr lang="en-US" dirty="0" err="1"/>
              <a:t>Compartir</a:t>
            </a:r>
            <a:r>
              <a:rPr lang="en-US" dirty="0"/>
              <a:t> Videos  </a:t>
            </a:r>
            <a:endParaRPr lang="el-GR" dirty="0"/>
          </a:p>
        </p:txBody>
      </p:sp>
    </p:spTree>
    <p:extLst>
      <p:ext uri="{BB962C8B-B14F-4D97-AF65-F5344CB8AC3E}">
        <p14:creationId xmlns:p14="http://schemas.microsoft.com/office/powerpoint/2010/main" val="999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19287" y="1022345"/>
            <a:ext cx="8229600" cy="1332791"/>
          </a:xfrm>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dirty="0">
                <a:solidFill>
                  <a:srgbClr val="00B0F0"/>
                </a:solidFill>
              </a:rPr>
              <a:t>CONTENIDO</a:t>
            </a:r>
            <a:endParaRPr lang="el-GR" sz="6600" dirty="0">
              <a:solidFill>
                <a:srgbClr val="00B0F0"/>
              </a:solidFill>
            </a:endParaRPr>
          </a:p>
        </p:txBody>
      </p:sp>
      <p:sp>
        <p:nvSpPr>
          <p:cNvPr id="3" name="Content Placeholder 2">
            <a:extLst>
              <a:ext uri="{FF2B5EF4-FFF2-40B4-BE49-F238E27FC236}">
                <a16:creationId xmlns:a16="http://schemas.microsoft.com/office/drawing/2014/main" id="{162EABDE-A0F2-51A0-53E6-7C6C15F92E75}"/>
              </a:ext>
            </a:extLst>
          </p:cNvPr>
          <p:cNvSpPr>
            <a:spLocks noGrp="1"/>
          </p:cNvSpPr>
          <p:nvPr/>
        </p:nvSpPr>
        <p:spPr>
          <a:xfrm>
            <a:off x="990600" y="1925928"/>
            <a:ext cx="16687800" cy="6722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70000"/>
              </a:lnSpc>
              <a:buNone/>
            </a:pPr>
            <a:r>
              <a:rPr sz="4000" b="1" dirty="0">
                <a:solidFill>
                  <a:srgbClr val="3E2E7B"/>
                </a:solidFill>
              </a:rPr>
              <a:t>• </a:t>
            </a:r>
            <a:r>
              <a:rPr sz="4000" b="1" dirty="0" err="1">
                <a:solidFill>
                  <a:srgbClr val="3E2E7B"/>
                </a:solidFill>
              </a:rPr>
              <a:t>Tecnologías</a:t>
            </a:r>
            <a:r>
              <a:rPr sz="4000" b="1" dirty="0">
                <a:solidFill>
                  <a:srgbClr val="3E2E7B"/>
                </a:solidFill>
              </a:rPr>
              <a:t> de la </a:t>
            </a:r>
            <a:r>
              <a:rPr sz="4000" b="1" dirty="0" err="1">
                <a:solidFill>
                  <a:srgbClr val="3E2E7B"/>
                </a:solidFill>
              </a:rPr>
              <a:t>Información</a:t>
            </a:r>
            <a:r>
              <a:rPr sz="4000" b="1" dirty="0">
                <a:solidFill>
                  <a:srgbClr val="3E2E7B"/>
                </a:solidFill>
              </a:rPr>
              <a:t> y la </a:t>
            </a:r>
            <a:r>
              <a:rPr sz="4000" b="1" dirty="0" err="1">
                <a:solidFill>
                  <a:srgbClr val="3E2E7B"/>
                </a:solidFill>
              </a:rPr>
              <a:t>Comunicación</a:t>
            </a:r>
            <a:r>
              <a:rPr sz="4000" b="1" dirty="0">
                <a:solidFill>
                  <a:srgbClr val="3E2E7B"/>
                </a:solidFill>
              </a:rPr>
              <a:t> (TIC) </a:t>
            </a:r>
            <a:r>
              <a:rPr sz="4000" b="1" dirty="0" err="1">
                <a:solidFill>
                  <a:srgbClr val="3E2E7B"/>
                </a:solidFill>
              </a:rPr>
              <a:t>en</a:t>
            </a:r>
            <a:r>
              <a:rPr sz="4000" b="1" dirty="0">
                <a:solidFill>
                  <a:srgbClr val="3E2E7B"/>
                </a:solidFill>
              </a:rPr>
              <a:t> la </a:t>
            </a:r>
            <a:r>
              <a:rPr sz="4000" b="1" dirty="0" err="1">
                <a:solidFill>
                  <a:srgbClr val="3E2E7B"/>
                </a:solidFill>
              </a:rPr>
              <a:t>Educación</a:t>
            </a:r>
            <a:endParaRPr sz="4000" b="1" dirty="0">
              <a:solidFill>
                <a:srgbClr val="3E2E7B"/>
              </a:solidFill>
            </a:endParaRPr>
          </a:p>
          <a:p>
            <a:pPr marL="0" indent="0">
              <a:lnSpc>
                <a:spcPct val="170000"/>
              </a:lnSpc>
              <a:buNone/>
            </a:pPr>
            <a:r>
              <a:rPr sz="4000" b="1" dirty="0">
                <a:solidFill>
                  <a:srgbClr val="3E2E7B"/>
                </a:solidFill>
              </a:rPr>
              <a:t>• Panorama de las </a:t>
            </a:r>
            <a:r>
              <a:rPr sz="4000" b="1" dirty="0" err="1">
                <a:solidFill>
                  <a:srgbClr val="3E2E7B"/>
                </a:solidFill>
              </a:rPr>
              <a:t>tecnologías</a:t>
            </a:r>
            <a:r>
              <a:rPr sz="4000" b="1" dirty="0">
                <a:solidFill>
                  <a:srgbClr val="3E2E7B"/>
                </a:solidFill>
              </a:rPr>
              <a:t> de </a:t>
            </a:r>
            <a:r>
              <a:rPr sz="4000" b="1" dirty="0" err="1">
                <a:solidFill>
                  <a:srgbClr val="3E2E7B"/>
                </a:solidFill>
              </a:rPr>
              <a:t>aprendizaje</a:t>
            </a:r>
            <a:r>
              <a:rPr sz="4000" b="1" dirty="0">
                <a:solidFill>
                  <a:srgbClr val="3E2E7B"/>
                </a:solidFill>
              </a:rPr>
              <a:t> a </a:t>
            </a:r>
            <a:r>
              <a:rPr sz="4000" b="1" dirty="0" err="1">
                <a:solidFill>
                  <a:srgbClr val="3E2E7B"/>
                </a:solidFill>
              </a:rPr>
              <a:t>distancia</a:t>
            </a:r>
            <a:endParaRPr sz="4000" b="1" dirty="0">
              <a:solidFill>
                <a:srgbClr val="3E2E7B"/>
              </a:solidFill>
            </a:endParaRPr>
          </a:p>
          <a:p>
            <a:pPr marL="0" indent="0">
              <a:lnSpc>
                <a:spcPct val="170000"/>
              </a:lnSpc>
              <a:buNone/>
            </a:pPr>
            <a:r>
              <a:rPr sz="4000" b="1" dirty="0">
                <a:solidFill>
                  <a:srgbClr val="3E2E7B"/>
                </a:solidFill>
              </a:rPr>
              <a:t>• </a:t>
            </a:r>
            <a:r>
              <a:rPr sz="4000" b="1" dirty="0" err="1">
                <a:solidFill>
                  <a:srgbClr val="3E2E7B"/>
                </a:solidFill>
              </a:rPr>
              <a:t>Juegos</a:t>
            </a:r>
            <a:r>
              <a:rPr sz="4000" b="1" dirty="0">
                <a:solidFill>
                  <a:srgbClr val="3E2E7B"/>
                </a:solidFill>
              </a:rPr>
              <a:t> </a:t>
            </a:r>
            <a:r>
              <a:rPr sz="4000" b="1" dirty="0" err="1">
                <a:solidFill>
                  <a:srgbClr val="3E2E7B"/>
                </a:solidFill>
              </a:rPr>
              <a:t>Educativos</a:t>
            </a:r>
            <a:r>
              <a:rPr sz="4000" b="1" dirty="0">
                <a:solidFill>
                  <a:srgbClr val="3E2E7B"/>
                </a:solidFill>
              </a:rPr>
              <a:t> – Edutainment</a:t>
            </a:r>
          </a:p>
          <a:p>
            <a:pPr marL="0" indent="0">
              <a:lnSpc>
                <a:spcPct val="170000"/>
              </a:lnSpc>
              <a:buNone/>
            </a:pPr>
            <a:r>
              <a:rPr sz="4000" b="1" dirty="0">
                <a:solidFill>
                  <a:srgbClr val="3E2E7B"/>
                </a:solidFill>
              </a:rPr>
              <a:t>• </a:t>
            </a:r>
            <a:r>
              <a:rPr sz="4000" b="1" dirty="0" err="1">
                <a:solidFill>
                  <a:srgbClr val="3E2E7B"/>
                </a:solidFill>
              </a:rPr>
              <a:t>Herramientas</a:t>
            </a:r>
            <a:r>
              <a:rPr sz="4000" b="1" dirty="0">
                <a:solidFill>
                  <a:srgbClr val="3E2E7B"/>
                </a:solidFill>
              </a:rPr>
              <a:t> TIC</a:t>
            </a:r>
          </a:p>
          <a:p>
            <a:pPr marL="0" indent="0">
              <a:lnSpc>
                <a:spcPct val="170000"/>
              </a:lnSpc>
              <a:buNone/>
            </a:pPr>
            <a:r>
              <a:rPr sz="4000" b="1" dirty="0">
                <a:solidFill>
                  <a:srgbClr val="3E2E7B"/>
                </a:solidFill>
              </a:rPr>
              <a:t>• </a:t>
            </a:r>
            <a:r>
              <a:rPr sz="4000" b="1" dirty="0" err="1">
                <a:solidFill>
                  <a:srgbClr val="3E2E7B"/>
                </a:solidFill>
              </a:rPr>
              <a:t>Actividades</a:t>
            </a:r>
            <a:r>
              <a:rPr sz="4000" b="1" dirty="0">
                <a:solidFill>
                  <a:srgbClr val="3E2E7B"/>
                </a:solidFill>
              </a:rPr>
              <a:t> </a:t>
            </a:r>
            <a:r>
              <a:rPr sz="4000" b="1" dirty="0" err="1">
                <a:solidFill>
                  <a:srgbClr val="3E2E7B"/>
                </a:solidFill>
              </a:rPr>
              <a:t>tradicionales</a:t>
            </a:r>
            <a:r>
              <a:rPr sz="4000" b="1" dirty="0">
                <a:solidFill>
                  <a:srgbClr val="3E2E7B"/>
                </a:solidFill>
              </a:rPr>
              <a:t> de e-learning</a:t>
            </a:r>
          </a:p>
          <a:p>
            <a:pPr marL="0" indent="0">
              <a:lnSpc>
                <a:spcPct val="170000"/>
              </a:lnSpc>
              <a:buNone/>
            </a:pPr>
            <a:r>
              <a:rPr sz="4000" b="1" dirty="0">
                <a:solidFill>
                  <a:srgbClr val="3E2E7B"/>
                </a:solidFill>
              </a:rPr>
              <a:t>• </a:t>
            </a:r>
            <a:r>
              <a:rPr sz="4000" b="1" dirty="0" err="1">
                <a:solidFill>
                  <a:srgbClr val="3E2E7B"/>
                </a:solidFill>
              </a:rPr>
              <a:t>Entornos</a:t>
            </a:r>
            <a:r>
              <a:rPr sz="4000" b="1" dirty="0">
                <a:solidFill>
                  <a:srgbClr val="3E2E7B"/>
                </a:solidFill>
              </a:rPr>
              <a:t> </a:t>
            </a:r>
            <a:r>
              <a:rPr sz="4000" b="1" dirty="0" err="1">
                <a:solidFill>
                  <a:srgbClr val="3E2E7B"/>
                </a:solidFill>
              </a:rPr>
              <a:t>Virtuales</a:t>
            </a:r>
            <a:r>
              <a:rPr sz="4000" b="1" dirty="0">
                <a:solidFill>
                  <a:srgbClr val="3E2E7B"/>
                </a:solidFill>
              </a:rPr>
              <a:t> de </a:t>
            </a:r>
            <a:r>
              <a:rPr sz="4000" b="1" dirty="0" err="1">
                <a:solidFill>
                  <a:srgbClr val="3E2E7B"/>
                </a:solidFill>
              </a:rPr>
              <a:t>Aprendizaje</a:t>
            </a:r>
            <a:endParaRPr sz="4000" b="1" dirty="0">
              <a:solidFill>
                <a:srgbClr val="3E2E7B"/>
              </a:solidFill>
            </a:endParaRPr>
          </a:p>
        </p:txBody>
      </p:sp>
    </p:spTree>
    <p:extLst>
      <p:ext uri="{BB962C8B-B14F-4D97-AF65-F5344CB8AC3E}">
        <p14:creationId xmlns:p14="http://schemas.microsoft.com/office/powerpoint/2010/main" val="234048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4498-44CC-0349-9D11-F8014C486B0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E74AC63-A9D1-4AD0-A873-CA6D55BAFD38}"/>
              </a:ext>
            </a:extLst>
          </p:cNvPr>
          <p:cNvSpPr/>
          <p:nvPr/>
        </p:nvSpPr>
        <p:spPr>
          <a:xfrm>
            <a:off x="1066800" y="2021247"/>
            <a:ext cx="15473313" cy="662745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t>Plataformas</a:t>
            </a:r>
            <a:r>
              <a:rPr lang="en-US" sz="3600" b="1" dirty="0"/>
              <a:t> </a:t>
            </a:r>
            <a:r>
              <a:rPr lang="en-US" sz="3600" b="1" dirty="0" err="1"/>
              <a:t>Educativas</a:t>
            </a:r>
            <a:r>
              <a:rPr lang="en-US" sz="3600" b="1" dirty="0"/>
              <a:t> y </a:t>
            </a:r>
            <a:r>
              <a:rPr lang="en-US" sz="3600" b="1" dirty="0" err="1"/>
              <a:t>Académicas</a:t>
            </a:r>
            <a:endParaRPr lang="en-US" sz="3600" b="1" dirty="0"/>
          </a:p>
          <a:p>
            <a:r>
              <a:rPr lang="es-ES" sz="2800" dirty="0"/>
              <a:t>Estas herramientas están diseñadas para integrarse con los Sistemas de Gestión del Aprendizaje (LMS) y son utilizadas por escuelas y universidades para alojar clases y contenido educativo.</a:t>
            </a:r>
          </a:p>
          <a:p>
            <a:pPr marL="457200" indent="-457200">
              <a:buFont typeface="Wingdings" panose="05000000000000000000" pitchFamily="2" charset="2"/>
              <a:buChar char="Ø"/>
            </a:pPr>
            <a:r>
              <a:rPr lang="es-ES" sz="2800" b="1" dirty="0" err="1"/>
              <a:t>Panopto</a:t>
            </a:r>
            <a:r>
              <a:rPr lang="es-ES" sz="2800" b="1" dirty="0"/>
              <a:t>: </a:t>
            </a:r>
            <a:r>
              <a:rPr lang="es-ES" sz="2800" dirty="0"/>
              <a:t>Un sistema líder de gestión de video para educación superior.</a:t>
            </a:r>
            <a:br>
              <a:rPr lang="es-ES" sz="2800" dirty="0"/>
            </a:br>
            <a:r>
              <a:rPr lang="es-ES" sz="2800" dirty="0"/>
              <a:t>Se utiliza para grabar, alojar y buscar todo el contenido audiovisual de una universidad (como grabaciones de clases).</a:t>
            </a:r>
          </a:p>
          <a:p>
            <a:pPr marL="457200" indent="-457200">
              <a:buFont typeface="Wingdings" panose="05000000000000000000" pitchFamily="2" charset="2"/>
              <a:buChar char="Ø"/>
            </a:pPr>
            <a:r>
              <a:rPr lang="es-ES" sz="2800" b="1" dirty="0" err="1"/>
              <a:t>Kaltura</a:t>
            </a:r>
            <a:r>
              <a:rPr lang="es-ES" sz="2800" b="1" dirty="0"/>
              <a:t>: </a:t>
            </a:r>
            <a:r>
              <a:rPr lang="es-ES" sz="2800" dirty="0"/>
              <a:t>Una plataforma de video flexible que suele integrarse con sistemas como </a:t>
            </a:r>
            <a:r>
              <a:rPr lang="es-ES" sz="2800" dirty="0" err="1"/>
              <a:t>Canvas</a:t>
            </a:r>
            <a:r>
              <a:rPr lang="es-ES" sz="2800" dirty="0"/>
              <a:t>, Blackboard y Moodle.</a:t>
            </a:r>
            <a:br>
              <a:rPr lang="es-ES" sz="2800" dirty="0"/>
            </a:br>
            <a:r>
              <a:rPr lang="es-ES" sz="2800" dirty="0"/>
              <a:t>Permite a docentes y estudiantes crear y compartir videos de forma segura.</a:t>
            </a:r>
          </a:p>
          <a:p>
            <a:pPr marL="457200" indent="-457200">
              <a:buFont typeface="Wingdings" panose="05000000000000000000" pitchFamily="2" charset="2"/>
              <a:buChar char="Ø"/>
            </a:pPr>
            <a:r>
              <a:rPr lang="es-ES" sz="2800" b="1" dirty="0" err="1"/>
              <a:t>Loom</a:t>
            </a:r>
            <a:r>
              <a:rPr lang="es-ES" sz="2800" b="1" dirty="0"/>
              <a:t>: </a:t>
            </a:r>
            <a:r>
              <a:rPr lang="es-ES" sz="2800" dirty="0"/>
              <a:t>Una herramienta muy popular para crear y compartir grabaciones rápidas de pantalla.</a:t>
            </a:r>
            <a:br>
              <a:rPr lang="es-ES" sz="2800" dirty="0"/>
            </a:br>
            <a:r>
              <a:rPr lang="es-ES" sz="2800" dirty="0"/>
              <a:t>Es ampliamente utilizada en educación para tutoriales del modelo de “clase invertida” (</a:t>
            </a:r>
            <a:r>
              <a:rPr lang="es-ES" sz="2800" i="1" dirty="0" err="1"/>
              <a:t>flipped</a:t>
            </a:r>
            <a:r>
              <a:rPr lang="es-ES" sz="2800" i="1" dirty="0"/>
              <a:t> </a:t>
            </a:r>
            <a:r>
              <a:rPr lang="es-ES" sz="2800" i="1" dirty="0" err="1"/>
              <a:t>classroom</a:t>
            </a:r>
            <a:r>
              <a:rPr lang="es-ES" sz="2800" dirty="0"/>
              <a:t>) y, en el ámbito empresarial, para la comunicación entre equipos.</a:t>
            </a:r>
          </a:p>
        </p:txBody>
      </p:sp>
      <p:sp>
        <p:nvSpPr>
          <p:cNvPr id="5" name="Title 1">
            <a:extLst>
              <a:ext uri="{FF2B5EF4-FFF2-40B4-BE49-F238E27FC236}">
                <a16:creationId xmlns:a16="http://schemas.microsoft.com/office/drawing/2014/main" id="{0DC86A71-765E-11D0-18F3-D47E571DF99B}"/>
              </a:ext>
            </a:extLst>
          </p:cNvPr>
          <p:cNvSpPr txBox="1">
            <a:spLocks/>
          </p:cNvSpPr>
          <p:nvPr/>
        </p:nvSpPr>
        <p:spPr>
          <a:xfrm>
            <a:off x="1519286" y="1022345"/>
            <a:ext cx="10596513" cy="1332791"/>
          </a:xfrm>
          <a:prstGeom prst="rect">
            <a:avLst/>
          </a:prstGeom>
        </p:spPr>
        <p:txBody>
          <a:bodyPr/>
          <a:lstStyle>
            <a:lvl1pPr algn="l" defTabSz="914400" rtl="0" eaLnBrk="1" latinLnBrk="0" hangingPunct="1">
              <a:spcBef>
                <a:spcPct val="0"/>
              </a:spcBef>
              <a:buNone/>
              <a:defRPr sz="4800" b="1" kern="1200" baseline="0">
                <a:solidFill>
                  <a:srgbClr val="7F3AA0"/>
                </a:solidFill>
                <a:latin typeface="Calibri" panose="020F0502020204030204" pitchFamily="34" charset="0"/>
                <a:ea typeface="+mj-ea"/>
                <a:cs typeface="Poppins Ultra-Bold" panose="020B0604020202020204" charset="0"/>
              </a:defRPr>
            </a:lvl1pPr>
          </a:lstStyle>
          <a:p>
            <a:r>
              <a:rPr lang="en-US" dirty="0" err="1"/>
              <a:t>Herramientas</a:t>
            </a:r>
            <a:r>
              <a:rPr lang="en-US" dirty="0"/>
              <a:t> TIC para </a:t>
            </a:r>
            <a:r>
              <a:rPr lang="en-US" dirty="0" err="1"/>
              <a:t>Compartir</a:t>
            </a:r>
            <a:r>
              <a:rPr lang="en-US" dirty="0"/>
              <a:t> Videos  </a:t>
            </a:r>
            <a:endParaRPr lang="el-GR" dirty="0"/>
          </a:p>
        </p:txBody>
      </p:sp>
    </p:spTree>
    <p:extLst>
      <p:ext uri="{BB962C8B-B14F-4D97-AF65-F5344CB8AC3E}">
        <p14:creationId xmlns:p14="http://schemas.microsoft.com/office/powerpoint/2010/main" val="85824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9A5D-110A-2D39-CC26-381ABD06F300}"/>
              </a:ext>
            </a:extLst>
          </p:cNvPr>
          <p:cNvSpPr>
            <a:spLocks noGrp="1"/>
          </p:cNvSpPr>
          <p:nvPr>
            <p:ph type="title"/>
          </p:nvPr>
        </p:nvSpPr>
        <p:spPr/>
        <p:txBody>
          <a:bodyPr/>
          <a:lstStyle/>
          <a:p>
            <a:r>
              <a:rPr lang="en-US" dirty="0" err="1"/>
              <a:t>Comprendiendo</a:t>
            </a:r>
            <a:r>
              <a:rPr lang="en-US" dirty="0"/>
              <a:t> </a:t>
            </a:r>
            <a:r>
              <a:rPr lang="en-US" dirty="0" err="1"/>
              <a:t>el</a:t>
            </a:r>
            <a:r>
              <a:rPr lang="en-US" dirty="0"/>
              <a:t> </a:t>
            </a:r>
            <a:r>
              <a:rPr lang="en-US" dirty="0" err="1"/>
              <a:t>Multimedio</a:t>
            </a:r>
            <a:endParaRPr lang="el-GR" dirty="0"/>
          </a:p>
        </p:txBody>
      </p:sp>
      <p:sp>
        <p:nvSpPr>
          <p:cNvPr id="3" name="Content Placeholder 2">
            <a:extLst>
              <a:ext uri="{FF2B5EF4-FFF2-40B4-BE49-F238E27FC236}">
                <a16:creationId xmlns:a16="http://schemas.microsoft.com/office/drawing/2014/main" id="{183EB56C-362A-F349-28A9-E0FA8B46CB02}"/>
              </a:ext>
            </a:extLst>
          </p:cNvPr>
          <p:cNvSpPr>
            <a:spLocks noGrp="1"/>
          </p:cNvSpPr>
          <p:nvPr>
            <p:ph sz="half" idx="1"/>
          </p:nvPr>
        </p:nvSpPr>
        <p:spPr>
          <a:xfrm>
            <a:off x="1676400" y="2621309"/>
            <a:ext cx="14058900" cy="6643346"/>
          </a:xfrm>
        </p:spPr>
        <p:txBody>
          <a:bodyPr/>
          <a:lstStyle/>
          <a:p>
            <a:pPr marL="0" indent="0">
              <a:buNone/>
            </a:pPr>
            <a:r>
              <a:rPr lang="es-ES" b="1" dirty="0">
                <a:solidFill>
                  <a:schemeClr val="accent1">
                    <a:lumMod val="50000"/>
                  </a:schemeClr>
                </a:solidFill>
              </a:rPr>
              <a:t>Multimedia es la integración de texto, imágenes, animación, sonido y video.</a:t>
            </a:r>
          </a:p>
          <a:p>
            <a:pPr marL="0" indent="0">
              <a:buNone/>
            </a:pPr>
            <a:endParaRPr lang="en-US" dirty="0">
              <a:solidFill>
                <a:srgbClr val="002060"/>
              </a:solidFill>
            </a:endParaRPr>
          </a:p>
          <a:p>
            <a:pPr marL="0" indent="0">
              <a:buNone/>
            </a:pPr>
            <a:r>
              <a:rPr lang="en-US" b="1" dirty="0">
                <a:solidFill>
                  <a:srgbClr val="002060"/>
                </a:solidFill>
              </a:rPr>
              <a:t>Multimedia </a:t>
            </a:r>
            <a:r>
              <a:rPr lang="en-US" b="1" dirty="0" err="1">
                <a:solidFill>
                  <a:srgbClr val="002060"/>
                </a:solidFill>
              </a:rPr>
              <a:t>Beneficios</a:t>
            </a:r>
            <a:r>
              <a:rPr lang="en-US" dirty="0">
                <a:solidFill>
                  <a:srgbClr val="002060"/>
                </a:solidFill>
              </a:rPr>
              <a:t>:</a:t>
            </a:r>
          </a:p>
          <a:p>
            <a:r>
              <a:rPr lang="es-ES" dirty="0">
                <a:solidFill>
                  <a:schemeClr val="accent1">
                    <a:lumMod val="50000"/>
                  </a:schemeClr>
                </a:solidFill>
              </a:rPr>
              <a:t> Facilita la comunicación diversa y remota.</a:t>
            </a:r>
          </a:p>
          <a:p>
            <a:r>
              <a:rPr lang="es-ES" dirty="0">
                <a:solidFill>
                  <a:schemeClr val="accent1">
                    <a:lumMod val="50000"/>
                  </a:schemeClr>
                </a:solidFill>
              </a:rPr>
              <a:t> Crea contenido visualmente atractivo y accesible.</a:t>
            </a:r>
          </a:p>
          <a:p>
            <a:r>
              <a:rPr lang="es-ES" dirty="0">
                <a:solidFill>
                  <a:schemeClr val="accent1">
                    <a:lumMod val="50000"/>
                  </a:schemeClr>
                </a:solidFill>
              </a:rPr>
              <a:t> Atrae eficazmente la atención del usuario.</a:t>
            </a:r>
          </a:p>
          <a:p>
            <a:endParaRPr lang="es-ES" dirty="0">
              <a:solidFill>
                <a:schemeClr val="accent1">
                  <a:lumMod val="50000"/>
                </a:schemeClr>
              </a:solidFill>
            </a:endParaRPr>
          </a:p>
          <a:p>
            <a:r>
              <a:rPr lang="es-ES" b="1" dirty="0">
                <a:solidFill>
                  <a:schemeClr val="accent1">
                    <a:lumMod val="50000"/>
                  </a:schemeClr>
                </a:solidFill>
              </a:rPr>
              <a:t>Ejemplo: Libros electrónicos como aplicación práctica del multimedia.</a:t>
            </a:r>
          </a:p>
          <a:p>
            <a:pPr marL="0" indent="0">
              <a:buNone/>
            </a:pPr>
            <a:endParaRPr lang="en-US" dirty="0">
              <a:solidFill>
                <a:srgbClr val="002060"/>
              </a:solidFill>
            </a:endParaRPr>
          </a:p>
          <a:p>
            <a:endParaRPr lang="en-US" dirty="0">
              <a:solidFill>
                <a:srgbClr val="002060"/>
              </a:solidFill>
            </a:endParaRPr>
          </a:p>
          <a:p>
            <a:pPr marL="0" indent="0" algn="ctr">
              <a:buNone/>
            </a:pPr>
            <a:r>
              <a:rPr lang="fr-FR" sz="2000" dirty="0"/>
              <a:t>Fuente: 1) https://www.aplustopper.com/advantages-and-disadvantages-of-multimedia/</a:t>
            </a:r>
          </a:p>
          <a:p>
            <a:pPr marL="0" indent="0" algn="ctr">
              <a:buNone/>
            </a:pPr>
            <a:r>
              <a:rPr lang="fr-FR" sz="2000" dirty="0"/>
              <a:t>2) https://www.tutorialspoint.com/multimedia/multimedia_introduction.htm</a:t>
            </a:r>
          </a:p>
          <a:p>
            <a:endParaRPr lang="el-GR" dirty="0">
              <a:solidFill>
                <a:srgbClr val="002060"/>
              </a:solidFill>
            </a:endParaRPr>
          </a:p>
        </p:txBody>
      </p:sp>
    </p:spTree>
    <p:extLst>
      <p:ext uri="{BB962C8B-B14F-4D97-AF65-F5344CB8AC3E}">
        <p14:creationId xmlns:p14="http://schemas.microsoft.com/office/powerpoint/2010/main" val="1444819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4DC6-7589-F277-D25A-D2B47FE9E076}"/>
              </a:ext>
            </a:extLst>
          </p:cNvPr>
          <p:cNvSpPr>
            <a:spLocks noGrp="1"/>
          </p:cNvSpPr>
          <p:nvPr>
            <p:ph type="title"/>
          </p:nvPr>
        </p:nvSpPr>
        <p:spPr>
          <a:xfrm>
            <a:off x="1519286" y="1022345"/>
            <a:ext cx="9758313" cy="1332791"/>
          </a:xfrm>
        </p:spPr>
        <p:txBody>
          <a:bodyPr/>
          <a:lstStyle/>
          <a:p>
            <a:r>
              <a:rPr lang="en-US" dirty="0"/>
              <a:t>Libros </a:t>
            </a:r>
            <a:r>
              <a:rPr lang="en-US" dirty="0" err="1"/>
              <a:t>Electrónicos</a:t>
            </a:r>
            <a:r>
              <a:rPr lang="en-US" dirty="0"/>
              <a:t> (e-Books): </a:t>
            </a:r>
            <a:r>
              <a:rPr lang="en-US" dirty="0" err="1"/>
              <a:t>Introducción</a:t>
            </a:r>
            <a:endParaRPr lang="el-GR" dirty="0"/>
          </a:p>
        </p:txBody>
      </p:sp>
      <p:sp>
        <p:nvSpPr>
          <p:cNvPr id="3" name="Content Placeholder 2">
            <a:extLst>
              <a:ext uri="{FF2B5EF4-FFF2-40B4-BE49-F238E27FC236}">
                <a16:creationId xmlns:a16="http://schemas.microsoft.com/office/drawing/2014/main" id="{4B22206C-459B-8984-0456-62D765423A79}"/>
              </a:ext>
            </a:extLst>
          </p:cNvPr>
          <p:cNvSpPr>
            <a:spLocks noGrp="1"/>
          </p:cNvSpPr>
          <p:nvPr>
            <p:ph sz="half" idx="1"/>
          </p:nvPr>
        </p:nvSpPr>
        <p:spPr>
          <a:xfrm>
            <a:off x="1519286" y="2705100"/>
            <a:ext cx="14563627" cy="7391400"/>
          </a:xfrm>
        </p:spPr>
        <p:txBody>
          <a:bodyPr/>
          <a:lstStyle/>
          <a:p>
            <a:pPr marL="0" indent="0">
              <a:buNone/>
            </a:pPr>
            <a:r>
              <a:rPr lang="en-US" dirty="0">
                <a:solidFill>
                  <a:schemeClr val="accent1">
                    <a:lumMod val="50000"/>
                  </a:schemeClr>
                </a:solidFill>
              </a:rPr>
              <a:t>¿</a:t>
            </a:r>
            <a:r>
              <a:rPr lang="en-US" dirty="0" err="1">
                <a:solidFill>
                  <a:schemeClr val="accent1">
                    <a:lumMod val="50000"/>
                  </a:schemeClr>
                </a:solidFill>
              </a:rPr>
              <a:t>Qué</a:t>
            </a:r>
            <a:r>
              <a:rPr lang="en-US" dirty="0">
                <a:solidFill>
                  <a:schemeClr val="accent1">
                    <a:lumMod val="50000"/>
                  </a:schemeClr>
                </a:solidFill>
              </a:rPr>
              <a:t> es un e-book?</a:t>
            </a:r>
          </a:p>
          <a:p>
            <a:pPr marL="0" indent="0">
              <a:buNone/>
            </a:pPr>
            <a:r>
              <a:rPr lang="es-ES" dirty="0">
                <a:solidFill>
                  <a:schemeClr val="accent1">
                    <a:lumMod val="50000"/>
                  </a:schemeClr>
                </a:solidFill>
              </a:rPr>
              <a:t>Un e-book es un libro digital que puede incluir texto, imágenes, objetos multimedia y más</a:t>
            </a:r>
            <a:endParaRPr lang="en-US" sz="2000" b="1" dirty="0">
              <a:solidFill>
                <a:schemeClr val="accent1">
                  <a:lumMod val="50000"/>
                </a:schemeClr>
              </a:solidFill>
            </a:endParaRPr>
          </a:p>
          <a:p>
            <a:r>
              <a:rPr lang="es-ES" b="1" dirty="0">
                <a:solidFill>
                  <a:schemeClr val="accent1">
                    <a:lumMod val="50000"/>
                  </a:schemeClr>
                </a:solidFill>
              </a:rPr>
              <a:t>Usos de un e-book:</a:t>
            </a:r>
          </a:p>
          <a:p>
            <a:pPr marL="0" indent="0">
              <a:buNone/>
            </a:pPr>
            <a:r>
              <a:rPr lang="es-ES" dirty="0">
                <a:solidFill>
                  <a:schemeClr val="accent1">
                    <a:lumMod val="50000"/>
                  </a:schemeClr>
                </a:solidFill>
              </a:rPr>
              <a:t> Promoción, </a:t>
            </a:r>
            <a:r>
              <a:rPr lang="es-ES" dirty="0" err="1">
                <a:solidFill>
                  <a:schemeClr val="accent1">
                    <a:lumMod val="50000"/>
                  </a:schemeClr>
                </a:solidFill>
              </a:rPr>
              <a:t>Archivación</a:t>
            </a:r>
            <a:r>
              <a:rPr lang="es-ES" dirty="0">
                <a:solidFill>
                  <a:schemeClr val="accent1">
                    <a:lumMod val="50000"/>
                  </a:schemeClr>
                </a:solidFill>
              </a:rPr>
              <a:t> de eventos, Asignaciones, Presentaciones de la organización</a:t>
            </a:r>
            <a:endParaRPr lang="en-US" sz="2000" dirty="0">
              <a:solidFill>
                <a:schemeClr val="accent1">
                  <a:lumMod val="50000"/>
                </a:schemeClr>
              </a:solidFill>
            </a:endParaRPr>
          </a:p>
          <a:p>
            <a:r>
              <a:rPr lang="es-ES" b="1" dirty="0">
                <a:solidFill>
                  <a:schemeClr val="accent1">
                    <a:lumMod val="50000"/>
                  </a:schemeClr>
                </a:solidFill>
              </a:rPr>
              <a:t>Construcción:</a:t>
            </a:r>
          </a:p>
          <a:p>
            <a:pPr marL="0" indent="0">
              <a:buNone/>
            </a:pPr>
            <a:r>
              <a:rPr lang="es-ES" dirty="0">
                <a:solidFill>
                  <a:schemeClr val="accent1">
                    <a:lumMod val="50000"/>
                  </a:schemeClr>
                </a:solidFill>
              </a:rPr>
              <a:t>Se puede crear con software como MS PowerPoint, incluyendo texto, imágenes, narración y objetos multimedia.</a:t>
            </a:r>
            <a:endParaRPr lang="en-US" sz="2000" dirty="0">
              <a:solidFill>
                <a:schemeClr val="accent1">
                  <a:lumMod val="50000"/>
                </a:schemeClr>
              </a:solidFill>
            </a:endParaRPr>
          </a:p>
          <a:p>
            <a:r>
              <a:rPr lang="es-ES" b="1" dirty="0">
                <a:solidFill>
                  <a:schemeClr val="accent1">
                    <a:lumMod val="50000"/>
                  </a:schemeClr>
                </a:solidFill>
              </a:rPr>
              <a:t>Beneficios: </a:t>
            </a:r>
          </a:p>
          <a:p>
            <a:pPr marL="0" indent="0">
              <a:buNone/>
            </a:pPr>
            <a:r>
              <a:rPr lang="es-ES" dirty="0">
                <a:solidFill>
                  <a:schemeClr val="accent1">
                    <a:lumMod val="50000"/>
                  </a:schemeClr>
                </a:solidFill>
              </a:rPr>
              <a:t>Elevan el perfil de la organización, crean estándares de calidad, son escalables y accesibles, y desarrollan habilidades TIC.</a:t>
            </a:r>
          </a:p>
        </p:txBody>
      </p:sp>
    </p:spTree>
    <p:extLst>
      <p:ext uri="{BB962C8B-B14F-4D97-AF65-F5344CB8AC3E}">
        <p14:creationId xmlns:p14="http://schemas.microsoft.com/office/powerpoint/2010/main" val="260213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E310E-0151-8568-CA9C-1F862A0F2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7C391-6BC8-ECA3-EA18-B63CAE1AAD2C}"/>
              </a:ext>
            </a:extLst>
          </p:cNvPr>
          <p:cNvSpPr>
            <a:spLocks noGrp="1"/>
          </p:cNvSpPr>
          <p:nvPr>
            <p:ph type="title"/>
          </p:nvPr>
        </p:nvSpPr>
        <p:spPr>
          <a:xfrm>
            <a:off x="1519287" y="1022345"/>
            <a:ext cx="8234314" cy="1332791"/>
          </a:xfrm>
        </p:spPr>
        <p:txBody>
          <a:bodyPr/>
          <a:lstStyle/>
          <a:p>
            <a:r>
              <a:rPr lang="en-US" dirty="0"/>
              <a:t>Libros </a:t>
            </a:r>
            <a:r>
              <a:rPr lang="en-US" dirty="0" err="1"/>
              <a:t>Electrónicos</a:t>
            </a:r>
            <a:r>
              <a:rPr lang="en-US" dirty="0"/>
              <a:t> (e-Books): Casos </a:t>
            </a:r>
            <a:r>
              <a:rPr lang="en-US" dirty="0" err="1"/>
              <a:t>Seleccionados</a:t>
            </a:r>
            <a:endParaRPr lang="el-GR" dirty="0"/>
          </a:p>
        </p:txBody>
      </p:sp>
      <p:sp>
        <p:nvSpPr>
          <p:cNvPr id="3" name="Content Placeholder 2">
            <a:extLst>
              <a:ext uri="{FF2B5EF4-FFF2-40B4-BE49-F238E27FC236}">
                <a16:creationId xmlns:a16="http://schemas.microsoft.com/office/drawing/2014/main" id="{3AE32299-88D8-50F5-35E1-9FF3B6E8F9B2}"/>
              </a:ext>
            </a:extLst>
          </p:cNvPr>
          <p:cNvSpPr>
            <a:spLocks noGrp="1"/>
          </p:cNvSpPr>
          <p:nvPr>
            <p:ph sz="half" idx="1"/>
          </p:nvPr>
        </p:nvSpPr>
        <p:spPr>
          <a:xfrm>
            <a:off x="1407343" y="2705100"/>
            <a:ext cx="16118657" cy="6172200"/>
          </a:xfrm>
        </p:spPr>
        <p:txBody>
          <a:bodyPr/>
          <a:lstStyle/>
          <a:p>
            <a:pPr marL="0" indent="0">
              <a:buNone/>
            </a:pPr>
            <a:r>
              <a:rPr lang="en-US" b="1" dirty="0">
                <a:solidFill>
                  <a:srgbClr val="002060"/>
                </a:solidFill>
              </a:rPr>
              <a:t>Invisible Women: Data Bias in a World Designed for Men,</a:t>
            </a:r>
          </a:p>
          <a:p>
            <a:pPr marL="0" indent="0">
              <a:buNone/>
            </a:pPr>
            <a:r>
              <a:rPr lang="en-US" b="1" dirty="0">
                <a:solidFill>
                  <a:srgbClr val="002060"/>
                </a:solidFill>
              </a:rPr>
              <a:t>de Caroline Criado Perez</a:t>
            </a:r>
          </a:p>
          <a:p>
            <a:pPr marL="0" indent="0">
              <a:buNone/>
            </a:pPr>
            <a:r>
              <a:rPr lang="es-ES" dirty="0">
                <a:solidFill>
                  <a:schemeClr val="accent1">
                    <a:lumMod val="50000"/>
                  </a:schemeClr>
                </a:solidFill>
              </a:rPr>
              <a:t>Este es un excelente ejemplo porque ofrece una mirada concreta y basada en datos sobre la desigualdad de género. En lugar de centrarse únicamente en la teoría social, muestra cómo el mundo moderno —desde los teléfonos inteligentes y el aire acondicionado en las oficinas, hasta los tratamientos médicos y las pruebas de seguridad de los automóviles— está construido por y para los hombres, a menudo con consecuencias graves e involuntarias para las mujeres.</a:t>
            </a:r>
            <a:endParaRPr lang="en-US" dirty="0">
              <a:solidFill>
                <a:schemeClr val="accent1">
                  <a:lumMod val="50000"/>
                </a:schemeClr>
              </a:solidFill>
            </a:endParaRPr>
          </a:p>
          <a:p>
            <a:pPr marL="0" indent="0">
              <a:buNone/>
            </a:pPr>
            <a:r>
              <a:rPr lang="en-US" dirty="0" err="1">
                <a:solidFill>
                  <a:srgbClr val="002060"/>
                </a:solidFill>
              </a:rPr>
              <a:t>Ejemplo</a:t>
            </a:r>
            <a:r>
              <a:rPr lang="en-US" dirty="0">
                <a:solidFill>
                  <a:srgbClr val="002060"/>
                </a:solidFill>
              </a:rPr>
              <a:t> de e-book </a:t>
            </a:r>
            <a:r>
              <a:rPr lang="en-US" dirty="0" err="1">
                <a:solidFill>
                  <a:srgbClr val="002060"/>
                </a:solidFill>
              </a:rPr>
              <a:t>gratuito</a:t>
            </a:r>
            <a:r>
              <a:rPr lang="en-US" dirty="0">
                <a:solidFill>
                  <a:srgbClr val="002060"/>
                </a:solidFill>
              </a:rPr>
              <a:t> de </a:t>
            </a:r>
            <a:r>
              <a:rPr lang="en-US" dirty="0" err="1">
                <a:solidFill>
                  <a:srgbClr val="002060"/>
                </a:solidFill>
              </a:rPr>
              <a:t>alta</a:t>
            </a:r>
            <a:r>
              <a:rPr lang="en-US" dirty="0">
                <a:solidFill>
                  <a:srgbClr val="002060"/>
                </a:solidFill>
              </a:rPr>
              <a:t> </a:t>
            </a:r>
            <a:r>
              <a:rPr lang="en-US" dirty="0" err="1">
                <a:solidFill>
                  <a:srgbClr val="002060"/>
                </a:solidFill>
              </a:rPr>
              <a:t>calidad</a:t>
            </a:r>
            <a:r>
              <a:rPr lang="en-US" dirty="0">
                <a:solidFill>
                  <a:srgbClr val="002060"/>
                </a:solidFill>
              </a:rPr>
              <a:t>: </a:t>
            </a:r>
            <a:r>
              <a:rPr lang="en-US" b="1" dirty="0">
                <a:solidFill>
                  <a:srgbClr val="002060"/>
                </a:solidFill>
              </a:rPr>
              <a:t>2023 Global Education Monitoring Report from UNESCO.</a:t>
            </a:r>
          </a:p>
          <a:p>
            <a:pPr marL="0" indent="0">
              <a:buNone/>
            </a:pPr>
            <a:r>
              <a:rPr lang="en-US" dirty="0" err="1">
                <a:solidFill>
                  <a:srgbClr val="002060"/>
                </a:solidFill>
                <a:hlinkClick r:id="rId2"/>
              </a:rPr>
              <a:t>Titulo</a:t>
            </a:r>
            <a:r>
              <a:rPr lang="en-US" dirty="0">
                <a:solidFill>
                  <a:srgbClr val="002060"/>
                </a:solidFill>
                <a:hlinkClick r:id="rId2"/>
              </a:rPr>
              <a:t>: Technology in education: A tool on whose terms</a:t>
            </a:r>
            <a:r>
              <a:rPr lang="en-US" dirty="0">
                <a:solidFill>
                  <a:srgbClr val="002060"/>
                </a:solidFill>
              </a:rPr>
              <a:t>?</a:t>
            </a:r>
          </a:p>
          <a:p>
            <a:pPr marL="0" indent="0">
              <a:buNone/>
            </a:pPr>
            <a:r>
              <a:rPr lang="en-US" dirty="0" err="1">
                <a:solidFill>
                  <a:srgbClr val="002060"/>
                </a:solidFill>
              </a:rPr>
              <a:t>Publicado</a:t>
            </a:r>
            <a:r>
              <a:rPr lang="en-US" dirty="0">
                <a:solidFill>
                  <a:srgbClr val="002060"/>
                </a:solidFill>
              </a:rPr>
              <a:t> </a:t>
            </a:r>
            <a:r>
              <a:rPr lang="en-US" dirty="0" err="1">
                <a:solidFill>
                  <a:srgbClr val="002060"/>
                </a:solidFill>
              </a:rPr>
              <a:t>por</a:t>
            </a:r>
            <a:r>
              <a:rPr lang="en-US" dirty="0">
                <a:solidFill>
                  <a:srgbClr val="002060"/>
                </a:solidFill>
              </a:rPr>
              <a:t>: UNESCO</a:t>
            </a:r>
            <a:endParaRPr lang="el-GR" dirty="0">
              <a:solidFill>
                <a:srgbClr val="002060"/>
              </a:solidFill>
            </a:endParaRPr>
          </a:p>
        </p:txBody>
      </p:sp>
    </p:spTree>
    <p:extLst>
      <p:ext uri="{BB962C8B-B14F-4D97-AF65-F5344CB8AC3E}">
        <p14:creationId xmlns:p14="http://schemas.microsoft.com/office/powerpoint/2010/main" val="425288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C924-C035-CC2A-7203-64ED6FDF82B0}"/>
              </a:ext>
            </a:extLst>
          </p:cNvPr>
          <p:cNvSpPr>
            <a:spLocks noGrp="1"/>
          </p:cNvSpPr>
          <p:nvPr>
            <p:ph type="title"/>
          </p:nvPr>
        </p:nvSpPr>
        <p:spPr>
          <a:xfrm>
            <a:off x="3124200" y="3619500"/>
            <a:ext cx="12039600" cy="4724400"/>
          </a:xfrm>
        </p:spPr>
        <p:txBody>
          <a:bodyPr/>
          <a:lstStyle/>
          <a:p>
            <a:pPr algn="ctr"/>
            <a:r>
              <a:rPr lang="en-US" sz="6000" dirty="0" err="1"/>
              <a:t>Actividades</a:t>
            </a:r>
            <a:r>
              <a:rPr lang="en-US" sz="6000" dirty="0"/>
              <a:t> </a:t>
            </a:r>
            <a:r>
              <a:rPr lang="en-US" sz="6000" dirty="0" err="1"/>
              <a:t>Tradicionales</a:t>
            </a:r>
            <a:r>
              <a:rPr lang="en-US" sz="6000" dirty="0"/>
              <a:t> de e-Learning</a:t>
            </a:r>
            <a:br>
              <a:rPr lang="en-US" sz="6000" dirty="0"/>
            </a:br>
            <a:br>
              <a:rPr lang="en-US" dirty="0"/>
            </a:br>
            <a:r>
              <a:rPr lang="en-US" dirty="0"/>
              <a:t>y </a:t>
            </a:r>
            <a:r>
              <a:rPr lang="es-ES" dirty="0"/>
              <a:t>evaluaciones tradicionales de e-learning cómo ejercicios de emparejamiento, opción múltiple y tipos de arrastrar y soltar </a:t>
            </a:r>
            <a:br>
              <a:rPr lang="en-US" dirty="0"/>
            </a:br>
            <a:endParaRPr lang="el-GR" sz="6000" dirty="0"/>
          </a:p>
        </p:txBody>
      </p:sp>
    </p:spTree>
    <p:extLst>
      <p:ext uri="{BB962C8B-B14F-4D97-AF65-F5344CB8AC3E}">
        <p14:creationId xmlns:p14="http://schemas.microsoft.com/office/powerpoint/2010/main" val="1932435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6D9-56CF-2E63-64EA-B9FD0A4F0062}"/>
              </a:ext>
            </a:extLst>
          </p:cNvPr>
          <p:cNvSpPr>
            <a:spLocks noGrp="1"/>
          </p:cNvSpPr>
          <p:nvPr>
            <p:ph type="title"/>
          </p:nvPr>
        </p:nvSpPr>
        <p:spPr>
          <a:xfrm>
            <a:off x="1519286" y="1022345"/>
            <a:ext cx="10291714" cy="1332791"/>
          </a:xfrm>
        </p:spPr>
        <p:txBody>
          <a:bodyPr/>
          <a:lstStyle/>
          <a:p>
            <a:r>
              <a:rPr lang="en-US" dirty="0" err="1"/>
              <a:t>Actividades</a:t>
            </a:r>
            <a:r>
              <a:rPr lang="en-US" dirty="0"/>
              <a:t> </a:t>
            </a:r>
            <a:r>
              <a:rPr lang="en-US" dirty="0" err="1"/>
              <a:t>Tradicionales</a:t>
            </a:r>
            <a:r>
              <a:rPr lang="en-US" dirty="0"/>
              <a:t> de e-Learning </a:t>
            </a:r>
            <a:endParaRPr lang="el-GR" dirty="0"/>
          </a:p>
        </p:txBody>
      </p:sp>
      <p:sp>
        <p:nvSpPr>
          <p:cNvPr id="4" name="object 3">
            <a:extLst>
              <a:ext uri="{FF2B5EF4-FFF2-40B4-BE49-F238E27FC236}">
                <a16:creationId xmlns:a16="http://schemas.microsoft.com/office/drawing/2014/main" id="{FC79BD34-8083-18AE-17BD-5E78F96F43A4}"/>
              </a:ext>
            </a:extLst>
          </p:cNvPr>
          <p:cNvSpPr txBox="1"/>
          <p:nvPr/>
        </p:nvSpPr>
        <p:spPr>
          <a:xfrm>
            <a:off x="2073964" y="2110104"/>
            <a:ext cx="6735419" cy="3164841"/>
          </a:xfrm>
          <a:prstGeom prst="rect">
            <a:avLst/>
          </a:prstGeom>
          <a:solidFill>
            <a:schemeClr val="accent3">
              <a:lumMod val="40000"/>
              <a:lumOff val="60000"/>
            </a:schemeClr>
          </a:solidFill>
        </p:spPr>
        <p:txBody>
          <a:bodyPr vert="horz" wrap="square" lIns="0" tIns="0" rIns="0" bIns="0" rtlCol="0">
            <a:spAutoFit/>
          </a:bodyPr>
          <a:lstStyle/>
          <a:p>
            <a:pPr algn="ctr">
              <a:lnSpc>
                <a:spcPct val="150000"/>
              </a:lnSpc>
            </a:pPr>
            <a:r>
              <a:rPr sz="2800" b="1" spc="-5" dirty="0">
                <a:solidFill>
                  <a:schemeClr val="accent1">
                    <a:lumMod val="50000"/>
                  </a:schemeClr>
                </a:solidFill>
                <a:cs typeface="Calibri"/>
              </a:rPr>
              <a:t>P</a:t>
            </a:r>
            <a:r>
              <a:rPr sz="2800" b="1" spc="5" dirty="0">
                <a:solidFill>
                  <a:schemeClr val="accent1">
                    <a:lumMod val="50000"/>
                  </a:schemeClr>
                </a:solidFill>
                <a:cs typeface="Calibri"/>
              </a:rPr>
              <a:t>O</a:t>
            </a:r>
            <a:r>
              <a:rPr sz="2800" b="1" spc="-25" dirty="0">
                <a:solidFill>
                  <a:schemeClr val="accent1">
                    <a:lumMod val="50000"/>
                  </a:schemeClr>
                </a:solidFill>
                <a:cs typeface="Calibri"/>
              </a:rPr>
              <a:t>S</a:t>
            </a:r>
            <a:r>
              <a:rPr sz="2800" b="1" spc="-10" dirty="0">
                <a:solidFill>
                  <a:schemeClr val="accent1">
                    <a:lumMod val="50000"/>
                  </a:schemeClr>
                </a:solidFill>
                <a:cs typeface="Calibri"/>
              </a:rPr>
              <a:t>ITI</a:t>
            </a:r>
            <a:r>
              <a:rPr sz="2800" b="1" spc="-25" dirty="0">
                <a:solidFill>
                  <a:schemeClr val="accent1">
                    <a:lumMod val="50000"/>
                  </a:schemeClr>
                </a:solidFill>
                <a:cs typeface="Calibri"/>
              </a:rPr>
              <a:t>V</a:t>
            </a:r>
            <a:r>
              <a:rPr lang="en-US" sz="2800" b="1" spc="-25" dirty="0">
                <a:solidFill>
                  <a:schemeClr val="accent1">
                    <a:lumMod val="50000"/>
                  </a:schemeClr>
                </a:solidFill>
                <a:cs typeface="Calibri"/>
              </a:rPr>
              <a:t>O</a:t>
            </a:r>
            <a:r>
              <a:rPr sz="2800" b="1" spc="-10" dirty="0">
                <a:solidFill>
                  <a:schemeClr val="accent1">
                    <a:lumMod val="50000"/>
                  </a:schemeClr>
                </a:solidFill>
                <a:cs typeface="Calibri"/>
              </a:rPr>
              <a:t>S</a:t>
            </a:r>
            <a:endParaRPr sz="2800" dirty="0">
              <a:solidFill>
                <a:schemeClr val="accent1">
                  <a:lumMod val="50000"/>
                </a:schemeClr>
              </a:solidFill>
              <a:cs typeface="Calibri"/>
            </a:endParaRPr>
          </a:p>
          <a:p>
            <a:pPr>
              <a:lnSpc>
                <a:spcPct val="150000"/>
              </a:lnSpc>
            </a:pPr>
            <a:r>
              <a:rPr lang="es-ES" sz="2800" dirty="0">
                <a:solidFill>
                  <a:schemeClr val="accent1">
                    <a:lumMod val="50000"/>
                  </a:schemeClr>
                </a:solidFill>
              </a:rPr>
              <a:t>Técnicamente simples y poco costosas de crear y producir. Formato familiar para la mayoría de los aprendices, basado en su experiencia escolar</a:t>
            </a:r>
            <a:r>
              <a:rPr lang="es-ES" sz="2800" dirty="0">
                <a:solidFill>
                  <a:schemeClr val="accent1">
                    <a:lumMod val="50000"/>
                  </a:schemeClr>
                </a:solidFill>
                <a:cs typeface="Arial"/>
              </a:rPr>
              <a:t>.</a:t>
            </a:r>
            <a:endParaRPr lang="es-ES" sz="2800" dirty="0">
              <a:solidFill>
                <a:schemeClr val="accent1">
                  <a:lumMod val="50000"/>
                </a:schemeClr>
              </a:solidFill>
            </a:endParaRPr>
          </a:p>
        </p:txBody>
      </p:sp>
      <p:sp>
        <p:nvSpPr>
          <p:cNvPr id="5" name="object 4">
            <a:extLst>
              <a:ext uri="{FF2B5EF4-FFF2-40B4-BE49-F238E27FC236}">
                <a16:creationId xmlns:a16="http://schemas.microsoft.com/office/drawing/2014/main" id="{0FE1CE71-F25F-3638-CA0C-206A6DE67EFE}"/>
              </a:ext>
            </a:extLst>
          </p:cNvPr>
          <p:cNvSpPr txBox="1"/>
          <p:nvPr/>
        </p:nvSpPr>
        <p:spPr>
          <a:xfrm>
            <a:off x="9448800" y="2110104"/>
            <a:ext cx="6735418" cy="3164841"/>
          </a:xfrm>
          <a:prstGeom prst="rect">
            <a:avLst/>
          </a:prstGeom>
          <a:solidFill>
            <a:schemeClr val="accent2">
              <a:lumMod val="40000"/>
              <a:lumOff val="60000"/>
            </a:schemeClr>
          </a:solidFill>
        </p:spPr>
        <p:txBody>
          <a:bodyPr vert="horz" wrap="square" lIns="0" tIns="0" rIns="0" bIns="0" rtlCol="0">
            <a:spAutoFit/>
          </a:bodyPr>
          <a:lstStyle/>
          <a:p>
            <a:pPr algn="ctr">
              <a:lnSpc>
                <a:spcPct val="150000"/>
              </a:lnSpc>
            </a:pPr>
            <a:r>
              <a:rPr sz="2800" b="1" spc="-25" dirty="0">
                <a:solidFill>
                  <a:schemeClr val="accent1">
                    <a:lumMod val="50000"/>
                  </a:schemeClr>
                </a:solidFill>
                <a:cs typeface="Calibri"/>
              </a:rPr>
              <a:t>NE</a:t>
            </a:r>
            <a:r>
              <a:rPr sz="2800" b="1" spc="5" dirty="0">
                <a:solidFill>
                  <a:schemeClr val="accent1">
                    <a:lumMod val="50000"/>
                  </a:schemeClr>
                </a:solidFill>
                <a:cs typeface="Calibri"/>
              </a:rPr>
              <a:t>G</a:t>
            </a:r>
            <a:r>
              <a:rPr sz="2800" b="1" spc="-170" dirty="0">
                <a:solidFill>
                  <a:schemeClr val="accent1">
                    <a:lumMod val="50000"/>
                  </a:schemeClr>
                </a:solidFill>
                <a:cs typeface="Calibri"/>
              </a:rPr>
              <a:t>A</a:t>
            </a:r>
            <a:r>
              <a:rPr sz="2800" b="1" spc="-5" dirty="0">
                <a:solidFill>
                  <a:schemeClr val="accent1">
                    <a:lumMod val="50000"/>
                  </a:schemeClr>
                </a:solidFill>
                <a:cs typeface="Calibri"/>
              </a:rPr>
              <a:t>TI</a:t>
            </a:r>
            <a:r>
              <a:rPr sz="2800" b="1" spc="-10" dirty="0">
                <a:solidFill>
                  <a:schemeClr val="accent1">
                    <a:lumMod val="50000"/>
                  </a:schemeClr>
                </a:solidFill>
                <a:cs typeface="Calibri"/>
              </a:rPr>
              <a:t>V</a:t>
            </a:r>
            <a:r>
              <a:rPr lang="en-US" sz="2800" b="1" spc="-25" dirty="0">
                <a:solidFill>
                  <a:schemeClr val="accent1">
                    <a:lumMod val="50000"/>
                  </a:schemeClr>
                </a:solidFill>
                <a:cs typeface="Calibri"/>
              </a:rPr>
              <a:t>O</a:t>
            </a:r>
            <a:r>
              <a:rPr sz="2800" b="1" spc="-10" dirty="0">
                <a:solidFill>
                  <a:schemeClr val="accent1">
                    <a:lumMod val="50000"/>
                  </a:schemeClr>
                </a:solidFill>
                <a:cs typeface="Calibri"/>
              </a:rPr>
              <a:t>S</a:t>
            </a:r>
            <a:endParaRPr sz="2800" dirty="0">
              <a:solidFill>
                <a:schemeClr val="accent1">
                  <a:lumMod val="50000"/>
                </a:schemeClr>
              </a:solidFill>
              <a:cs typeface="Calibri"/>
            </a:endParaRPr>
          </a:p>
          <a:p>
            <a:pPr>
              <a:lnSpc>
                <a:spcPct val="150000"/>
              </a:lnSpc>
            </a:pPr>
            <a:r>
              <a:rPr lang="es-ES" sz="2800" dirty="0">
                <a:solidFill>
                  <a:schemeClr val="accent1">
                    <a:lumMod val="50000"/>
                  </a:schemeClr>
                </a:solidFill>
              </a:rPr>
              <a:t>Experiencias de aprendizaje y evaluación subóptimas. Énfasis en hechos y reconocimiento por encima de habilidades y razonamiento</a:t>
            </a:r>
            <a:endParaRPr sz="2800" dirty="0">
              <a:solidFill>
                <a:schemeClr val="accent1">
                  <a:lumMod val="50000"/>
                </a:schemeClr>
              </a:solidFill>
              <a:cs typeface="Arial"/>
            </a:endParaRPr>
          </a:p>
        </p:txBody>
      </p:sp>
      <p:sp>
        <p:nvSpPr>
          <p:cNvPr id="7" name="TextBox 6">
            <a:extLst>
              <a:ext uri="{FF2B5EF4-FFF2-40B4-BE49-F238E27FC236}">
                <a16:creationId xmlns:a16="http://schemas.microsoft.com/office/drawing/2014/main" id="{40602695-1DFC-7514-5D40-FE763AA4FA99}"/>
              </a:ext>
            </a:extLst>
          </p:cNvPr>
          <p:cNvSpPr txBox="1"/>
          <p:nvPr/>
        </p:nvSpPr>
        <p:spPr>
          <a:xfrm>
            <a:off x="2073965" y="5676900"/>
            <a:ext cx="14110253" cy="2232021"/>
          </a:xfrm>
          <a:prstGeom prst="rect">
            <a:avLst/>
          </a:prstGeom>
          <a:solidFill>
            <a:srgbClr val="C9C4FC"/>
          </a:solidFill>
          <a:ln w="34925">
            <a:solidFill>
              <a:srgbClr val="7030A0"/>
            </a:solidFill>
          </a:ln>
        </p:spPr>
        <p:txBody>
          <a:bodyPr wrap="square">
            <a:spAutoFit/>
          </a:bodyPr>
          <a:lstStyle/>
          <a:p>
            <a:pPr>
              <a:lnSpc>
                <a:spcPct val="150000"/>
              </a:lnSpc>
            </a:pPr>
            <a:r>
              <a:rPr lang="es-ES" sz="3200" b="1" dirty="0">
                <a:solidFill>
                  <a:schemeClr val="accent1">
                    <a:lumMod val="50000"/>
                  </a:schemeClr>
                </a:solidFill>
              </a:rPr>
              <a:t>Ideales para:</a:t>
            </a:r>
          </a:p>
          <a:p>
            <a:pPr marL="457200" indent="-457200">
              <a:lnSpc>
                <a:spcPct val="150000"/>
              </a:lnSpc>
              <a:buFont typeface="Wingdings" panose="05000000000000000000" pitchFamily="2" charset="2"/>
              <a:buChar char="Ø"/>
            </a:pPr>
            <a:r>
              <a:rPr lang="es-ES" sz="3200" dirty="0">
                <a:solidFill>
                  <a:schemeClr val="accent1">
                    <a:lumMod val="50000"/>
                  </a:schemeClr>
                </a:solidFill>
              </a:rPr>
              <a:t> Situaciones donde se necesita creación de contenido rápida y económica.</a:t>
            </a:r>
          </a:p>
          <a:p>
            <a:pPr marL="457200" indent="-457200">
              <a:lnSpc>
                <a:spcPct val="150000"/>
              </a:lnSpc>
              <a:buFont typeface="Wingdings" panose="05000000000000000000" pitchFamily="2" charset="2"/>
              <a:buChar char="Ø"/>
            </a:pPr>
            <a:r>
              <a:rPr lang="es-ES" sz="3200" dirty="0">
                <a:solidFill>
                  <a:schemeClr val="accent1">
                    <a:lumMod val="50000"/>
                  </a:schemeClr>
                </a:solidFill>
              </a:rPr>
              <a:t> Contenido inevitablemente más factual, como materiales de cumplimiento.</a:t>
            </a:r>
          </a:p>
        </p:txBody>
      </p:sp>
    </p:spTree>
    <p:extLst>
      <p:ext uri="{BB962C8B-B14F-4D97-AF65-F5344CB8AC3E}">
        <p14:creationId xmlns:p14="http://schemas.microsoft.com/office/powerpoint/2010/main" val="270853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D380-158E-E83A-DF2B-C128A301E845}"/>
              </a:ext>
            </a:extLst>
          </p:cNvPr>
          <p:cNvSpPr>
            <a:spLocks noGrp="1"/>
          </p:cNvSpPr>
          <p:nvPr>
            <p:ph type="title"/>
          </p:nvPr>
        </p:nvSpPr>
        <p:spPr>
          <a:xfrm>
            <a:off x="1519286" y="1022345"/>
            <a:ext cx="10444114" cy="1332791"/>
          </a:xfrm>
        </p:spPr>
        <p:txBody>
          <a:bodyPr/>
          <a:lstStyle/>
          <a:p>
            <a:r>
              <a:rPr lang="en-US" dirty="0" err="1"/>
              <a:t>Métodos</a:t>
            </a:r>
            <a:r>
              <a:rPr lang="en-US" dirty="0"/>
              <a:t> de </a:t>
            </a:r>
            <a:r>
              <a:rPr lang="en-US" dirty="0" err="1"/>
              <a:t>Enseñanza</a:t>
            </a:r>
            <a:r>
              <a:rPr lang="en-US" dirty="0"/>
              <a:t> </a:t>
            </a:r>
            <a:r>
              <a:rPr lang="en-US" dirty="0" err="1"/>
              <a:t>Asíncrona</a:t>
            </a:r>
            <a:r>
              <a:rPr lang="en-US" dirty="0"/>
              <a:t> </a:t>
            </a:r>
            <a:r>
              <a:rPr lang="en-US" dirty="0" err="1"/>
              <a:t>usando</a:t>
            </a:r>
            <a:r>
              <a:rPr lang="en-US" dirty="0"/>
              <a:t> </a:t>
            </a:r>
            <a:r>
              <a:rPr lang="en-US" dirty="0" err="1"/>
              <a:t>Entornos</a:t>
            </a:r>
            <a:r>
              <a:rPr lang="en-US" dirty="0"/>
              <a:t> </a:t>
            </a:r>
            <a:r>
              <a:rPr lang="en-US" dirty="0" err="1"/>
              <a:t>Virtuales</a:t>
            </a:r>
            <a:r>
              <a:rPr lang="en-US" dirty="0"/>
              <a:t> de </a:t>
            </a:r>
            <a:r>
              <a:rPr lang="en-US" dirty="0" err="1"/>
              <a:t>Aprendizaje</a:t>
            </a:r>
            <a:endParaRPr lang="el-GR" dirty="0"/>
          </a:p>
        </p:txBody>
      </p:sp>
      <p:sp>
        <p:nvSpPr>
          <p:cNvPr id="3" name="Content Placeholder 2">
            <a:extLst>
              <a:ext uri="{FF2B5EF4-FFF2-40B4-BE49-F238E27FC236}">
                <a16:creationId xmlns:a16="http://schemas.microsoft.com/office/drawing/2014/main" id="{91AB5185-55E3-FA05-0042-0DEABB74EE2A}"/>
              </a:ext>
            </a:extLst>
          </p:cNvPr>
          <p:cNvSpPr>
            <a:spLocks noGrp="1"/>
          </p:cNvSpPr>
          <p:nvPr>
            <p:ph sz="half" idx="1"/>
          </p:nvPr>
        </p:nvSpPr>
        <p:spPr>
          <a:xfrm>
            <a:off x="1519287" y="3390900"/>
            <a:ext cx="15016113" cy="5638800"/>
          </a:xfrm>
        </p:spPr>
        <p:txBody>
          <a:bodyPr/>
          <a:lstStyle/>
          <a:p>
            <a:pPr marL="0" indent="0">
              <a:lnSpc>
                <a:spcPct val="150000"/>
              </a:lnSpc>
              <a:buNone/>
            </a:pPr>
            <a:r>
              <a:rPr lang="es-ES" dirty="0">
                <a:solidFill>
                  <a:schemeClr val="accent1">
                    <a:lumMod val="50000"/>
                  </a:schemeClr>
                </a:solidFill>
              </a:rPr>
              <a:t>La enseñanza asíncrona utiliza Entornos Virtuales de Aprendizaje (EVA), también conocidos como Sistemas de Gestión del Aprendizaje (LMS) como Moodle, </a:t>
            </a:r>
            <a:r>
              <a:rPr lang="es-ES" dirty="0" err="1">
                <a:solidFill>
                  <a:schemeClr val="accent1">
                    <a:lumMod val="50000"/>
                  </a:schemeClr>
                </a:solidFill>
              </a:rPr>
              <a:t>Canvas</a:t>
            </a:r>
            <a:r>
              <a:rPr lang="es-ES" dirty="0">
                <a:solidFill>
                  <a:schemeClr val="accent1">
                    <a:lumMod val="50000"/>
                  </a:schemeClr>
                </a:solidFill>
              </a:rPr>
              <a:t> o Blackboard, para facilitar el aprendizaje que </a:t>
            </a:r>
            <a:r>
              <a:rPr lang="es-ES" b="1" dirty="0">
                <a:solidFill>
                  <a:schemeClr val="accent1">
                    <a:lumMod val="50000"/>
                  </a:schemeClr>
                </a:solidFill>
              </a:rPr>
              <a:t>no requiere que estudiantes e instructores estén en el mismo lugar al mismo tiempo.</a:t>
            </a:r>
            <a:endParaRPr lang="es-ES" dirty="0">
              <a:solidFill>
                <a:schemeClr val="accent1">
                  <a:lumMod val="50000"/>
                </a:schemeClr>
              </a:solidFill>
            </a:endParaRPr>
          </a:p>
          <a:p>
            <a:pPr marL="0" indent="0">
              <a:lnSpc>
                <a:spcPct val="150000"/>
              </a:lnSpc>
              <a:buNone/>
            </a:pPr>
            <a:r>
              <a:rPr lang="es-ES" dirty="0">
                <a:solidFill>
                  <a:schemeClr val="accent1">
                    <a:lumMod val="50000"/>
                  </a:schemeClr>
                </a:solidFill>
              </a:rPr>
              <a:t>Este enfoque </a:t>
            </a:r>
            <a:r>
              <a:rPr lang="es-ES" b="1" dirty="0">
                <a:solidFill>
                  <a:schemeClr val="accent1">
                    <a:lumMod val="50000"/>
                  </a:schemeClr>
                </a:solidFill>
              </a:rPr>
              <a:t>enfatiza la flexibilidad del aprendiz, la participación a su propio ritmo y la contribución reflexiva,</a:t>
            </a:r>
            <a:r>
              <a:rPr lang="es-ES" dirty="0">
                <a:solidFill>
                  <a:schemeClr val="accent1">
                    <a:lumMod val="50000"/>
                  </a:schemeClr>
                </a:solidFill>
              </a:rPr>
              <a:t> ofreciendo una alternativa distinta a la instrucción tradicional y a la instrucción en línea sincrónica.</a:t>
            </a:r>
          </a:p>
          <a:p>
            <a:pPr marL="0" indent="0">
              <a:lnSpc>
                <a:spcPct val="150000"/>
              </a:lnSpc>
              <a:buNone/>
            </a:pPr>
            <a:endParaRPr lang="el-GR" dirty="0">
              <a:solidFill>
                <a:schemeClr val="accent1">
                  <a:lumMod val="50000"/>
                </a:schemeClr>
              </a:solidFill>
            </a:endParaRPr>
          </a:p>
        </p:txBody>
      </p:sp>
    </p:spTree>
    <p:extLst>
      <p:ext uri="{BB962C8B-B14F-4D97-AF65-F5344CB8AC3E}">
        <p14:creationId xmlns:p14="http://schemas.microsoft.com/office/powerpoint/2010/main" val="84011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7C49-322A-37F8-E994-43EB60216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39783-F5DE-E875-9D43-7AF8A8E3E84F}"/>
              </a:ext>
            </a:extLst>
          </p:cNvPr>
          <p:cNvSpPr>
            <a:spLocks noGrp="1"/>
          </p:cNvSpPr>
          <p:nvPr>
            <p:ph type="title"/>
          </p:nvPr>
        </p:nvSpPr>
        <p:spPr>
          <a:xfrm>
            <a:off x="685800" y="427178"/>
            <a:ext cx="11049000" cy="1332791"/>
          </a:xfrm>
        </p:spPr>
        <p:txBody>
          <a:bodyPr/>
          <a:lstStyle/>
          <a:p>
            <a:r>
              <a:rPr lang="es-ES" dirty="0"/>
              <a:t>Métodos de Enseñanza Asíncrona – Características y Actividades Clave</a:t>
            </a:r>
            <a:endParaRPr lang="el-GR" dirty="0"/>
          </a:p>
        </p:txBody>
      </p:sp>
      <p:graphicFrame>
        <p:nvGraphicFramePr>
          <p:cNvPr id="4" name="Table 3">
            <a:extLst>
              <a:ext uri="{FF2B5EF4-FFF2-40B4-BE49-F238E27FC236}">
                <a16:creationId xmlns:a16="http://schemas.microsoft.com/office/drawing/2014/main" id="{DADB45A9-9B14-2967-A463-E7F40813FC92}"/>
              </a:ext>
            </a:extLst>
          </p:cNvPr>
          <p:cNvGraphicFramePr>
            <a:graphicFrameLocks noGrp="1"/>
          </p:cNvGraphicFramePr>
          <p:nvPr>
            <p:extLst>
              <p:ext uri="{D42A27DB-BD31-4B8C-83A1-F6EECF244321}">
                <p14:modId xmlns:p14="http://schemas.microsoft.com/office/powerpoint/2010/main" val="150120827"/>
              </p:ext>
            </p:extLst>
          </p:nvPr>
        </p:nvGraphicFramePr>
        <p:xfrm>
          <a:off x="838200" y="1945811"/>
          <a:ext cx="15925800" cy="6845372"/>
        </p:xfrm>
        <a:graphic>
          <a:graphicData uri="http://schemas.openxmlformats.org/drawingml/2006/table">
            <a:tbl>
              <a:tblPr firstRow="1" firstCol="1" bandRow="1">
                <a:tableStyleId>{5C22544A-7EE6-4342-B048-85BDC9FD1C3A}</a:tableStyleId>
              </a:tblPr>
              <a:tblGrid>
                <a:gridCol w="3980243">
                  <a:extLst>
                    <a:ext uri="{9D8B030D-6E8A-4147-A177-3AD203B41FA5}">
                      <a16:colId xmlns:a16="http://schemas.microsoft.com/office/drawing/2014/main" val="1549908464"/>
                    </a:ext>
                  </a:extLst>
                </a:gridCol>
                <a:gridCol w="7804399">
                  <a:extLst>
                    <a:ext uri="{9D8B030D-6E8A-4147-A177-3AD203B41FA5}">
                      <a16:colId xmlns:a16="http://schemas.microsoft.com/office/drawing/2014/main" val="1173608085"/>
                    </a:ext>
                  </a:extLst>
                </a:gridCol>
                <a:gridCol w="4141158">
                  <a:extLst>
                    <a:ext uri="{9D8B030D-6E8A-4147-A177-3AD203B41FA5}">
                      <a16:colId xmlns:a16="http://schemas.microsoft.com/office/drawing/2014/main" val="1915389716"/>
                    </a:ext>
                  </a:extLst>
                </a:gridCol>
              </a:tblGrid>
              <a:tr h="332098">
                <a:tc>
                  <a:txBody>
                    <a:bodyPr/>
                    <a:lstStyle/>
                    <a:p>
                      <a:pPr>
                        <a:buNone/>
                      </a:pPr>
                      <a:r>
                        <a:rPr lang="en-US" sz="2000" b="1"/>
                        <a:t>Actividad</a:t>
                      </a:r>
                      <a:endParaRPr lang="en-US" sz="2000"/>
                    </a:p>
                  </a:txBody>
                  <a:tcPr anchor="ctr"/>
                </a:tc>
                <a:tc>
                  <a:txBody>
                    <a:bodyPr/>
                    <a:lstStyle/>
                    <a:p>
                      <a:pPr>
                        <a:buNone/>
                      </a:pPr>
                      <a:r>
                        <a:rPr lang="en-US" sz="2000" b="1"/>
                        <a:t>Descripción</a:t>
                      </a:r>
                      <a:endParaRPr lang="en-US" sz="2000"/>
                    </a:p>
                  </a:txBody>
                  <a:tcPr anchor="ctr"/>
                </a:tc>
                <a:tc>
                  <a:txBody>
                    <a:bodyPr/>
                    <a:lstStyle/>
                    <a:p>
                      <a:pPr>
                        <a:buNone/>
                      </a:pPr>
                      <a:r>
                        <a:rPr lang="es-ES" sz="2000" b="1"/>
                        <a:t>Herramientas del EVA (VLE Tools)</a:t>
                      </a:r>
                      <a:endParaRPr lang="es-ES" sz="2000"/>
                    </a:p>
                  </a:txBody>
                  <a:tcPr anchor="ctr"/>
                </a:tc>
                <a:extLst>
                  <a:ext uri="{0D108BD9-81ED-4DB2-BD59-A6C34878D82A}">
                    <a16:rowId xmlns:a16="http://schemas.microsoft.com/office/drawing/2014/main" val="2483216556"/>
                  </a:ext>
                </a:extLst>
              </a:tr>
              <a:tr h="752409">
                <a:tc>
                  <a:txBody>
                    <a:bodyPr/>
                    <a:lstStyle/>
                    <a:p>
                      <a:pPr>
                        <a:buNone/>
                      </a:pPr>
                      <a:r>
                        <a:rPr lang="en-US" sz="2000" b="1"/>
                        <a:t>Clases/Video Pregrabados</a:t>
                      </a:r>
                      <a:endParaRPr lang="en-US" sz="2000"/>
                    </a:p>
                  </a:txBody>
                  <a:tcPr anchor="ctr"/>
                </a:tc>
                <a:tc>
                  <a:txBody>
                    <a:bodyPr/>
                    <a:lstStyle/>
                    <a:p>
                      <a:pPr>
                        <a:buNone/>
                      </a:pPr>
                      <a:r>
                        <a:rPr lang="en-US" sz="2000"/>
                        <a:t>Videos creados por el docente, grabaciones de pantalla o videos seleccionados de terceros para presentar contenido.</a:t>
                      </a:r>
                    </a:p>
                  </a:txBody>
                  <a:tcPr anchor="ctr"/>
                </a:tc>
                <a:tc>
                  <a:txBody>
                    <a:bodyPr/>
                    <a:lstStyle/>
                    <a:p>
                      <a:pPr>
                        <a:buNone/>
                      </a:pPr>
                      <a:r>
                        <a:rPr lang="es-ES" sz="2000"/>
                        <a:t>Alojamiento de video (Kaltura, YouTube), opciones de incrustación en páginas del LMS.</a:t>
                      </a:r>
                    </a:p>
                  </a:txBody>
                  <a:tcPr anchor="ctr"/>
                </a:tc>
                <a:extLst>
                  <a:ext uri="{0D108BD9-81ED-4DB2-BD59-A6C34878D82A}">
                    <a16:rowId xmlns:a16="http://schemas.microsoft.com/office/drawing/2014/main" val="1637819187"/>
                  </a:ext>
                </a:extLst>
              </a:tr>
              <a:tr h="1452928">
                <a:tc>
                  <a:txBody>
                    <a:bodyPr/>
                    <a:lstStyle/>
                    <a:p>
                      <a:pPr>
                        <a:buNone/>
                      </a:pPr>
                      <a:r>
                        <a:rPr lang="en-US" sz="2000" b="1"/>
                        <a:t>Foros de Discusión</a:t>
                      </a:r>
                      <a:endParaRPr lang="en-US" sz="2000"/>
                    </a:p>
                  </a:txBody>
                  <a:tcPr anchor="ctr"/>
                </a:tc>
                <a:tc>
                  <a:txBody>
                    <a:bodyPr/>
                    <a:lstStyle/>
                    <a:p>
                      <a:pPr>
                        <a:buNone/>
                      </a:pPr>
                      <a:r>
                        <a:rPr lang="es-ES" sz="2000"/>
                        <a:t>Debates estructurados donde los estudiantes publican respuestas a preguntas y comentan a sus compañeros durante un periodo definido. Fomenta el pensamiento crítico y el aprendizaje entre pares.</a:t>
                      </a:r>
                    </a:p>
                  </a:txBody>
                  <a:tcPr anchor="ctr"/>
                </a:tc>
                <a:tc>
                  <a:txBody>
                    <a:bodyPr/>
                    <a:lstStyle/>
                    <a:p>
                      <a:pPr>
                        <a:buNone/>
                      </a:pPr>
                      <a:r>
                        <a:rPr lang="es-ES" sz="2000"/>
                        <a:t>Foros del LMS, herramientas externas (Padlet).</a:t>
                      </a:r>
                    </a:p>
                  </a:txBody>
                  <a:tcPr anchor="ctr"/>
                </a:tc>
                <a:extLst>
                  <a:ext uri="{0D108BD9-81ED-4DB2-BD59-A6C34878D82A}">
                    <a16:rowId xmlns:a16="http://schemas.microsoft.com/office/drawing/2014/main" val="3888841298"/>
                  </a:ext>
                </a:extLst>
              </a:tr>
              <a:tr h="892513">
                <a:tc>
                  <a:txBody>
                    <a:bodyPr/>
                    <a:lstStyle/>
                    <a:p>
                      <a:pPr>
                        <a:buNone/>
                      </a:pPr>
                      <a:r>
                        <a:rPr lang="en-US" sz="2000" b="1"/>
                        <a:t>Lecturas/Módulos Independientes</a:t>
                      </a:r>
                      <a:endParaRPr lang="en-US" sz="2000"/>
                    </a:p>
                  </a:txBody>
                  <a:tcPr anchor="ctr"/>
                </a:tc>
                <a:tc>
                  <a:txBody>
                    <a:bodyPr/>
                    <a:lstStyle/>
                    <a:p>
                      <a:pPr>
                        <a:buNone/>
                      </a:pPr>
                      <a:r>
                        <a:rPr lang="en-US" sz="2000"/>
                        <a:t>Acceso autónomo a documentos digitales, e-books, artículos o módulos interactivos del curso con objetivos claros de aprendizaje.</a:t>
                      </a:r>
                    </a:p>
                  </a:txBody>
                  <a:tcPr anchor="ctr"/>
                </a:tc>
                <a:tc>
                  <a:txBody>
                    <a:bodyPr/>
                    <a:lstStyle/>
                    <a:p>
                      <a:pPr>
                        <a:buNone/>
                      </a:pPr>
                      <a:r>
                        <a:rPr lang="en-US" sz="2000"/>
                        <a:t>Páginas del LMS, archivos, E-Reserves, contenido interactivo (H5P).</a:t>
                      </a:r>
                    </a:p>
                  </a:txBody>
                  <a:tcPr anchor="ctr"/>
                </a:tc>
                <a:extLst>
                  <a:ext uri="{0D108BD9-81ED-4DB2-BD59-A6C34878D82A}">
                    <a16:rowId xmlns:a16="http://schemas.microsoft.com/office/drawing/2014/main" val="3854903916"/>
                  </a:ext>
                </a:extLst>
              </a:tr>
              <a:tr h="1032617">
                <a:tc>
                  <a:txBody>
                    <a:bodyPr/>
                    <a:lstStyle/>
                    <a:p>
                      <a:pPr>
                        <a:buNone/>
                      </a:pPr>
                      <a:r>
                        <a:rPr lang="en-US" sz="2000" b="1"/>
                        <a:t>Tareas y Proyectos</a:t>
                      </a:r>
                      <a:endParaRPr lang="en-US" sz="2000"/>
                    </a:p>
                  </a:txBody>
                  <a:tcPr anchor="ctr"/>
                </a:tc>
                <a:tc>
                  <a:txBody>
                    <a:bodyPr/>
                    <a:lstStyle/>
                    <a:p>
                      <a:pPr>
                        <a:buNone/>
                      </a:pPr>
                      <a:r>
                        <a:rPr lang="es-ES" sz="2000"/>
                        <a:t>Envío de ensayos, proyectos de investigación, trabajos grupales o presentaciones con fechas límite. Puede incluir revisión por pares.</a:t>
                      </a:r>
                    </a:p>
                  </a:txBody>
                  <a:tcPr anchor="ctr"/>
                </a:tc>
                <a:tc>
                  <a:txBody>
                    <a:bodyPr/>
                    <a:lstStyle/>
                    <a:p>
                      <a:pPr>
                        <a:buNone/>
                      </a:pPr>
                      <a:r>
                        <a:rPr lang="es-ES" sz="2000"/>
                        <a:t>Buzones de entrega, funcionalidades de grupo, herramientas de revisión por pares.</a:t>
                      </a:r>
                    </a:p>
                  </a:txBody>
                  <a:tcPr anchor="ctr"/>
                </a:tc>
                <a:extLst>
                  <a:ext uri="{0D108BD9-81ED-4DB2-BD59-A6C34878D82A}">
                    <a16:rowId xmlns:a16="http://schemas.microsoft.com/office/drawing/2014/main" val="572740851"/>
                  </a:ext>
                </a:extLst>
              </a:tr>
              <a:tr h="1032617">
                <a:tc>
                  <a:txBody>
                    <a:bodyPr/>
                    <a:lstStyle/>
                    <a:p>
                      <a:pPr>
                        <a:buNone/>
                      </a:pPr>
                      <a:r>
                        <a:rPr lang="en-US" sz="2000" b="1"/>
                        <a:t>Diarios de Aprendizaje/Blogs</a:t>
                      </a:r>
                      <a:endParaRPr lang="en-US" sz="2000"/>
                    </a:p>
                  </a:txBody>
                  <a:tcPr anchor="ctr"/>
                </a:tc>
                <a:tc>
                  <a:txBody>
                    <a:bodyPr/>
                    <a:lstStyle/>
                    <a:p>
                      <a:pPr>
                        <a:buNone/>
                      </a:pPr>
                      <a:r>
                        <a:rPr lang="es-ES" sz="2000"/>
                        <a:t>Espacios privados o públicos donde los estudiantes reflexionan sobre el contenido del curso, registran su progreso y expresan su comprensión.</a:t>
                      </a:r>
                    </a:p>
                  </a:txBody>
                  <a:tcPr anchor="ctr"/>
                </a:tc>
                <a:tc>
                  <a:txBody>
                    <a:bodyPr/>
                    <a:lstStyle/>
                    <a:p>
                      <a:pPr>
                        <a:buNone/>
                      </a:pPr>
                      <a:r>
                        <a:rPr lang="es-ES" sz="2000"/>
                        <a:t>Funciones de diario/blog del LMS, plataformas externas de blogs.</a:t>
                      </a:r>
                    </a:p>
                  </a:txBody>
                  <a:tcPr anchor="ctr"/>
                </a:tc>
                <a:extLst>
                  <a:ext uri="{0D108BD9-81ED-4DB2-BD59-A6C34878D82A}">
                    <a16:rowId xmlns:a16="http://schemas.microsoft.com/office/drawing/2014/main" val="3285865816"/>
                  </a:ext>
                </a:extLst>
              </a:tr>
              <a:tr h="1032617">
                <a:tc>
                  <a:txBody>
                    <a:bodyPr/>
                    <a:lstStyle/>
                    <a:p>
                      <a:pPr>
                        <a:buNone/>
                      </a:pPr>
                      <a:r>
                        <a:rPr lang="en-US" sz="2000" b="1"/>
                        <a:t>Cuestionarios y Evaluaciones Autoguiadas</a:t>
                      </a:r>
                      <a:endParaRPr lang="en-US" sz="2000"/>
                    </a:p>
                  </a:txBody>
                  <a:tcPr anchor="ctr"/>
                </a:tc>
                <a:tc>
                  <a:txBody>
                    <a:bodyPr/>
                    <a:lstStyle/>
                    <a:p>
                      <a:pPr>
                        <a:buNone/>
                      </a:pPr>
                      <a:r>
                        <a:rPr lang="es-ES" sz="2000"/>
                        <a:t>Cuestionarios automatizados o de baja exigencia y actividades de autoevaluación para monitorear la comprensión sin supervisión en tiempo real.</a:t>
                      </a:r>
                    </a:p>
                  </a:txBody>
                  <a:tcPr anchor="ctr"/>
                </a:tc>
                <a:tc>
                  <a:txBody>
                    <a:bodyPr/>
                    <a:lstStyle/>
                    <a:p>
                      <a:pPr>
                        <a:buNone/>
                      </a:pPr>
                      <a:r>
                        <a:rPr lang="es-ES" sz="2000" dirty="0"/>
                        <a:t>Herramientas de cuestionarios del LMS, bancos de evaluaciones.</a:t>
                      </a:r>
                    </a:p>
                  </a:txBody>
                  <a:tcPr anchor="ctr"/>
                </a:tc>
                <a:extLst>
                  <a:ext uri="{0D108BD9-81ED-4DB2-BD59-A6C34878D82A}">
                    <a16:rowId xmlns:a16="http://schemas.microsoft.com/office/drawing/2014/main" val="3881396694"/>
                  </a:ext>
                </a:extLst>
              </a:tr>
            </a:tbl>
          </a:graphicData>
        </a:graphic>
      </p:graphicFrame>
    </p:spTree>
    <p:extLst>
      <p:ext uri="{BB962C8B-B14F-4D97-AF65-F5344CB8AC3E}">
        <p14:creationId xmlns:p14="http://schemas.microsoft.com/office/powerpoint/2010/main" val="708168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C9BA-7DE7-66C3-F66A-53EE7DB3C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9CD4D-89B6-FA1A-A33D-DB740C928877}"/>
              </a:ext>
            </a:extLst>
          </p:cNvPr>
          <p:cNvSpPr>
            <a:spLocks noGrp="1"/>
          </p:cNvSpPr>
          <p:nvPr>
            <p:ph type="title"/>
          </p:nvPr>
        </p:nvSpPr>
        <p:spPr>
          <a:xfrm>
            <a:off x="1525382" y="528797"/>
            <a:ext cx="10444114" cy="1332791"/>
          </a:xfrm>
        </p:spPr>
        <p:txBody>
          <a:bodyPr/>
          <a:lstStyle/>
          <a:p>
            <a:r>
              <a:rPr lang="es-ES" dirty="0"/>
              <a:t>Métodos de Enseñanza Asíncrona – Beneficios Pedagógicos </a:t>
            </a:r>
            <a:r>
              <a:rPr lang="es-ES" sz="3200" dirty="0"/>
              <a:t>y Consideraciones</a:t>
            </a:r>
            <a:endParaRPr lang="el-GR" dirty="0"/>
          </a:p>
        </p:txBody>
      </p:sp>
      <p:sp>
        <p:nvSpPr>
          <p:cNvPr id="3" name="Content Placeholder 2">
            <a:extLst>
              <a:ext uri="{FF2B5EF4-FFF2-40B4-BE49-F238E27FC236}">
                <a16:creationId xmlns:a16="http://schemas.microsoft.com/office/drawing/2014/main" id="{0973C4E6-D6E6-C820-59EE-9FBAF2C2E6AD}"/>
              </a:ext>
            </a:extLst>
          </p:cNvPr>
          <p:cNvSpPr>
            <a:spLocks noGrp="1"/>
          </p:cNvSpPr>
          <p:nvPr>
            <p:ph sz="half" idx="1"/>
          </p:nvPr>
        </p:nvSpPr>
        <p:spPr>
          <a:xfrm>
            <a:off x="914400" y="4229100"/>
            <a:ext cx="15773400" cy="4648199"/>
          </a:xfrm>
          <a:ln w="38100">
            <a:solidFill>
              <a:srgbClr val="00B0F0"/>
            </a:solidFill>
          </a:ln>
        </p:spPr>
        <p:txBody>
          <a:bodyPr/>
          <a:lstStyle/>
          <a:p>
            <a:pPr>
              <a:lnSpc>
                <a:spcPct val="150000"/>
              </a:lnSpc>
              <a:buFont typeface="Wingdings" panose="05000000000000000000" pitchFamily="2" charset="2"/>
              <a:buChar char="Ø"/>
            </a:pPr>
            <a:r>
              <a:rPr lang="es-ES" sz="2400" b="1" dirty="0">
                <a:solidFill>
                  <a:schemeClr val="accent1">
                    <a:lumMod val="50000"/>
                  </a:schemeClr>
                </a:solidFill>
              </a:rPr>
              <a:t>Flexibilidad y Accesibilidad: </a:t>
            </a:r>
            <a:r>
              <a:rPr lang="es-ES" sz="2400" dirty="0">
                <a:solidFill>
                  <a:schemeClr val="accent1">
                    <a:lumMod val="50000"/>
                  </a:schemeClr>
                </a:solidFill>
              </a:rPr>
              <a:t>Los aprendices pueden acceder a los materiales y completar tareas en el momento y lugar que mejor se ajuste a sus horarios, beneficiando especialmente a quienes trabajan, tienen responsabilidades familiares o viven en otras zonas horarias. </a:t>
            </a:r>
            <a:r>
              <a:rPr lang="en-US" sz="2400" dirty="0">
                <a:solidFill>
                  <a:schemeClr val="accent1">
                    <a:lumMod val="50000"/>
                  </a:schemeClr>
                </a:solidFill>
              </a:rPr>
              <a:t>(Metz &amp; Metz, 2022; </a:t>
            </a:r>
            <a:r>
              <a:rPr lang="en-US" sz="2400" dirty="0" err="1">
                <a:solidFill>
                  <a:schemeClr val="accent1">
                    <a:lumMod val="50000"/>
                  </a:schemeClr>
                </a:solidFill>
              </a:rPr>
              <a:t>Hrastinski</a:t>
            </a:r>
            <a:r>
              <a:rPr lang="en-US" sz="2400" dirty="0">
                <a:solidFill>
                  <a:schemeClr val="accent1">
                    <a:lumMod val="50000"/>
                  </a:schemeClr>
                </a:solidFill>
              </a:rPr>
              <a:t>, 2008).</a:t>
            </a:r>
          </a:p>
          <a:p>
            <a:pPr>
              <a:lnSpc>
                <a:spcPct val="150000"/>
              </a:lnSpc>
              <a:buFont typeface="Wingdings" panose="05000000000000000000" pitchFamily="2" charset="2"/>
              <a:buChar char="Ø"/>
            </a:pPr>
            <a:r>
              <a:rPr lang="es-ES" sz="2400" b="1" dirty="0">
                <a:solidFill>
                  <a:schemeClr val="accent1">
                    <a:lumMod val="50000"/>
                  </a:schemeClr>
                </a:solidFill>
              </a:rPr>
              <a:t>Reflexión Más Profunda: </a:t>
            </a:r>
            <a:r>
              <a:rPr lang="es-ES" sz="2400" dirty="0">
                <a:solidFill>
                  <a:schemeClr val="accent1">
                    <a:lumMod val="50000"/>
                  </a:schemeClr>
                </a:solidFill>
              </a:rPr>
              <a:t>Al no haber presión en tiempo real, los estudiantes tienen más tiempo para procesar información, formular respuestas bien pensadas y participar en pensamiento de orden superior. </a:t>
            </a:r>
            <a:r>
              <a:rPr lang="en-US" sz="2400" dirty="0">
                <a:solidFill>
                  <a:schemeClr val="accent1">
                    <a:lumMod val="50000"/>
                  </a:schemeClr>
                </a:solidFill>
              </a:rPr>
              <a:t>(Huang &amp; Hsiao, 2012; </a:t>
            </a:r>
            <a:r>
              <a:rPr lang="en-US" sz="2400" dirty="0" err="1">
                <a:solidFill>
                  <a:schemeClr val="accent1">
                    <a:lumMod val="50000"/>
                  </a:schemeClr>
                </a:solidFill>
              </a:rPr>
              <a:t>Hrastinski</a:t>
            </a:r>
            <a:r>
              <a:rPr lang="en-US" sz="2400" dirty="0">
                <a:solidFill>
                  <a:schemeClr val="accent1">
                    <a:lumMod val="50000"/>
                  </a:schemeClr>
                </a:solidFill>
              </a:rPr>
              <a:t>, 2008).</a:t>
            </a:r>
          </a:p>
          <a:p>
            <a:pPr>
              <a:lnSpc>
                <a:spcPct val="150000"/>
              </a:lnSpc>
              <a:buFont typeface="Wingdings" panose="05000000000000000000" pitchFamily="2" charset="2"/>
              <a:buChar char="Ø"/>
            </a:pPr>
            <a:r>
              <a:rPr lang="es-ES" sz="2400" b="1" dirty="0">
                <a:solidFill>
                  <a:schemeClr val="accent1">
                    <a:lumMod val="50000"/>
                  </a:schemeClr>
                </a:solidFill>
              </a:rPr>
              <a:t>Reducción de Ansiedad: </a:t>
            </a:r>
            <a:r>
              <a:rPr lang="es-ES" sz="2400" dirty="0">
                <a:solidFill>
                  <a:schemeClr val="accent1">
                    <a:lumMod val="50000"/>
                  </a:schemeClr>
                </a:solidFill>
              </a:rPr>
              <a:t>El modo de aprendizaje a distancia puede disminuir el filtro afectivo, motivando a que estudiantes tímidos participen más activamente que en el aula presencial. </a:t>
            </a:r>
            <a:r>
              <a:rPr lang="en-US" sz="2400" dirty="0">
                <a:solidFill>
                  <a:schemeClr val="accent1">
                    <a:lumMod val="50000"/>
                  </a:schemeClr>
                </a:solidFill>
              </a:rPr>
              <a:t>(Murphy, Rodríguez-Manzanares &amp; Barbour, 2011).</a:t>
            </a:r>
            <a:endParaRPr lang="el-GR" sz="2400" dirty="0">
              <a:solidFill>
                <a:schemeClr val="accent1">
                  <a:lumMod val="50000"/>
                </a:schemeClr>
              </a:solidFill>
            </a:endParaRPr>
          </a:p>
        </p:txBody>
      </p:sp>
      <p:sp>
        <p:nvSpPr>
          <p:cNvPr id="5" name="TextBox 4">
            <a:extLst>
              <a:ext uri="{FF2B5EF4-FFF2-40B4-BE49-F238E27FC236}">
                <a16:creationId xmlns:a16="http://schemas.microsoft.com/office/drawing/2014/main" id="{C0632055-C3D5-0893-CF17-47C7FD0C53D6}"/>
              </a:ext>
            </a:extLst>
          </p:cNvPr>
          <p:cNvSpPr txBox="1"/>
          <p:nvPr/>
        </p:nvSpPr>
        <p:spPr>
          <a:xfrm>
            <a:off x="762000" y="2691686"/>
            <a:ext cx="16078200" cy="1318181"/>
          </a:xfrm>
          <a:prstGeom prst="rect">
            <a:avLst/>
          </a:prstGeom>
          <a:solidFill>
            <a:srgbClr val="7030A0"/>
          </a:solidFill>
        </p:spPr>
        <p:txBody>
          <a:bodyPr wrap="square">
            <a:spAutoFit/>
          </a:bodyPr>
          <a:lstStyle/>
          <a:p>
            <a:pPr>
              <a:lnSpc>
                <a:spcPct val="150000"/>
              </a:lnSpc>
              <a:spcAft>
                <a:spcPts val="800"/>
              </a:spcAft>
              <a:buNone/>
            </a:pPr>
            <a:r>
              <a:rPr lang="es-ES" sz="2800" b="1" dirty="0">
                <a:solidFill>
                  <a:schemeClr val="bg1"/>
                </a:solidFill>
                <a:latin typeface="Calibri" panose="020F0502020204030204" pitchFamily="34" charset="0"/>
              </a:rPr>
              <a:t>La enseñanza asincrónica suele basarse en la teoría constructivista, enfocándose en el aprendizaje centrado en el estudiante y en la </a:t>
            </a:r>
            <a:r>
              <a:rPr lang="es-ES" sz="2800" b="1" dirty="0" err="1">
                <a:solidFill>
                  <a:schemeClr val="bg1"/>
                </a:solidFill>
                <a:latin typeface="Calibri" panose="020F0502020204030204" pitchFamily="34" charset="0"/>
              </a:rPr>
              <a:t>coconstrucción</a:t>
            </a:r>
            <a:r>
              <a:rPr lang="es-ES" sz="2800" b="1" dirty="0">
                <a:solidFill>
                  <a:schemeClr val="bg1"/>
                </a:solidFill>
                <a:latin typeface="Calibri" panose="020F0502020204030204" pitchFamily="34" charset="0"/>
              </a:rPr>
              <a:t> del conocimiento mediante una interacción diferida y reflexiva.</a:t>
            </a:r>
            <a:endParaRPr lang="el-GR" sz="2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61531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11FE-4CB3-43A8-5FBD-525145DE6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73FF1-E1F4-082A-D65E-FA399D60FB33}"/>
              </a:ext>
            </a:extLst>
          </p:cNvPr>
          <p:cNvSpPr>
            <a:spLocks noGrp="1"/>
          </p:cNvSpPr>
          <p:nvPr>
            <p:ph type="title"/>
          </p:nvPr>
        </p:nvSpPr>
        <p:spPr>
          <a:xfrm>
            <a:off x="1525383" y="762709"/>
            <a:ext cx="8229600" cy="1332791"/>
          </a:xfrm>
        </p:spPr>
        <p:txBody>
          <a:bodyPr>
            <a:normAutofit fontScale="90000"/>
          </a:bodyPr>
          <a:lstStyle/>
          <a:p>
            <a:r>
              <a:rPr lang="es-ES" sz="4000" dirty="0"/>
              <a:t>Métodos de Enseñanza Asincrónica</a:t>
            </a:r>
            <a:br>
              <a:rPr lang="es-ES" sz="4000" dirty="0"/>
            </a:br>
            <a:r>
              <a:rPr lang="es-ES" sz="4000" dirty="0"/>
              <a:t>Beneficios Pedagógicos y Consideraciones</a:t>
            </a:r>
            <a:br>
              <a:rPr lang="es-ES" sz="4000" dirty="0"/>
            </a:br>
            <a:endParaRPr lang="el-GR" sz="3700" dirty="0"/>
          </a:p>
        </p:txBody>
      </p:sp>
      <p:graphicFrame>
        <p:nvGraphicFramePr>
          <p:cNvPr id="7" name="Table 6">
            <a:extLst>
              <a:ext uri="{FF2B5EF4-FFF2-40B4-BE49-F238E27FC236}">
                <a16:creationId xmlns:a16="http://schemas.microsoft.com/office/drawing/2014/main" id="{493E4C7F-393D-4970-246A-0A6A8BF44C96}"/>
              </a:ext>
            </a:extLst>
          </p:cNvPr>
          <p:cNvGraphicFramePr>
            <a:graphicFrameLocks noGrp="1"/>
          </p:cNvGraphicFramePr>
          <p:nvPr>
            <p:extLst>
              <p:ext uri="{D42A27DB-BD31-4B8C-83A1-F6EECF244321}">
                <p14:modId xmlns:p14="http://schemas.microsoft.com/office/powerpoint/2010/main" val="1752006711"/>
              </p:ext>
            </p:extLst>
          </p:nvPr>
        </p:nvGraphicFramePr>
        <p:xfrm>
          <a:off x="1141617" y="2047540"/>
          <a:ext cx="15621000" cy="6753560"/>
        </p:xfrm>
        <a:graphic>
          <a:graphicData uri="http://schemas.openxmlformats.org/drawingml/2006/table">
            <a:tbl>
              <a:tblPr firstRow="1" firstCol="1" bandRow="1">
                <a:tableStyleId>{5C22544A-7EE6-4342-B048-85BDC9FD1C3A}</a:tableStyleId>
              </a:tblPr>
              <a:tblGrid>
                <a:gridCol w="3927570">
                  <a:extLst>
                    <a:ext uri="{9D8B030D-6E8A-4147-A177-3AD203B41FA5}">
                      <a16:colId xmlns:a16="http://schemas.microsoft.com/office/drawing/2014/main" val="1545183146"/>
                    </a:ext>
                  </a:extLst>
                </a:gridCol>
                <a:gridCol w="11693430">
                  <a:extLst>
                    <a:ext uri="{9D8B030D-6E8A-4147-A177-3AD203B41FA5}">
                      <a16:colId xmlns:a16="http://schemas.microsoft.com/office/drawing/2014/main" val="1055551579"/>
                    </a:ext>
                  </a:extLst>
                </a:gridCol>
              </a:tblGrid>
              <a:tr h="691391">
                <a:tc>
                  <a:txBody>
                    <a:bodyPr/>
                    <a:lstStyle/>
                    <a:p>
                      <a:pPr>
                        <a:buNone/>
                      </a:pPr>
                      <a:r>
                        <a:rPr lang="en-US" sz="2400" b="1"/>
                        <a:t>Desafío</a:t>
                      </a:r>
                      <a:endParaRPr lang="en-US" sz="2400"/>
                    </a:p>
                  </a:txBody>
                  <a:tcPr anchor="ctr"/>
                </a:tc>
                <a:tc>
                  <a:txBody>
                    <a:bodyPr/>
                    <a:lstStyle/>
                    <a:p>
                      <a:pPr>
                        <a:buNone/>
                      </a:pPr>
                      <a:r>
                        <a:rPr lang="es-ES" sz="2400" b="1"/>
                        <a:t>Estrategia de Mitigación (Mejores Prácticas)</a:t>
                      </a:r>
                      <a:endParaRPr lang="es-ES" sz="2400"/>
                    </a:p>
                  </a:txBody>
                  <a:tcPr anchor="ctr"/>
                </a:tc>
                <a:extLst>
                  <a:ext uri="{0D108BD9-81ED-4DB2-BD59-A6C34878D82A}">
                    <a16:rowId xmlns:a16="http://schemas.microsoft.com/office/drawing/2014/main" val="2824809025"/>
                  </a:ext>
                </a:extLst>
              </a:tr>
              <a:tr h="1624483">
                <a:tc>
                  <a:txBody>
                    <a:bodyPr/>
                    <a:lstStyle/>
                    <a:p>
                      <a:pPr>
                        <a:buNone/>
                      </a:pPr>
                      <a:r>
                        <a:rPr lang="es-ES" sz="2400" b="1"/>
                        <a:t>Sensación de aislamiento / Baja presencia social</a:t>
                      </a:r>
                      <a:endParaRPr lang="es-ES" sz="2400"/>
                    </a:p>
                  </a:txBody>
                  <a:tcPr anchor="ctr"/>
                </a:tc>
                <a:tc>
                  <a:txBody>
                    <a:bodyPr/>
                    <a:lstStyle/>
                    <a:p>
                      <a:pPr>
                        <a:buNone/>
                      </a:pPr>
                      <a:r>
                        <a:rPr lang="es-ES" sz="2400" b="1"/>
                        <a:t>Incrementar la presencia del instructor:</a:t>
                      </a:r>
                      <a:r>
                        <a:rPr lang="es-ES" sz="2400"/>
                        <a:t> Proporcionar retroalimentación regular, oportuna y personalizada; monitorear y participar activamente en los foros de discusión; ofrecer “horas de oficina” virtuales opcionales (McIsaac et al., 2004; Vrasidas &amp; McIsaac, 2000).</a:t>
                      </a:r>
                    </a:p>
                  </a:txBody>
                  <a:tcPr anchor="ctr"/>
                </a:tc>
                <a:extLst>
                  <a:ext uri="{0D108BD9-81ED-4DB2-BD59-A6C34878D82A}">
                    <a16:rowId xmlns:a16="http://schemas.microsoft.com/office/drawing/2014/main" val="1482580362"/>
                  </a:ext>
                </a:extLst>
              </a:tr>
              <a:tr h="1624483">
                <a:tc>
                  <a:txBody>
                    <a:bodyPr/>
                    <a:lstStyle/>
                    <a:p>
                      <a:pPr>
                        <a:buNone/>
                      </a:pPr>
                      <a:r>
                        <a:rPr lang="es-ES" sz="2400" b="1"/>
                        <a:t>Expectativas poco claras / Falta de estructura</a:t>
                      </a:r>
                      <a:endParaRPr lang="es-ES" sz="2400"/>
                    </a:p>
                  </a:txBody>
                  <a:tcPr anchor="ctr"/>
                </a:tc>
                <a:tc>
                  <a:txBody>
                    <a:bodyPr/>
                    <a:lstStyle/>
                    <a:p>
                      <a:pPr>
                        <a:buNone/>
                      </a:pPr>
                      <a:r>
                        <a:rPr lang="es-ES" sz="2400" b="1"/>
                        <a:t>Diseño claro del curso:</a:t>
                      </a:r>
                      <a:r>
                        <a:rPr lang="es-ES" sz="2400"/>
                        <a:t> Crear un único “espacio base” digital (LMS) con módulos semanales bien organizados y consistentes; establecer expectativas y fechas límite concretas; utilizar un organizador avanzado para cada lección (Penn State eLDIG, 2020).</a:t>
                      </a:r>
                    </a:p>
                  </a:txBody>
                  <a:tcPr anchor="ctr"/>
                </a:tc>
                <a:extLst>
                  <a:ext uri="{0D108BD9-81ED-4DB2-BD59-A6C34878D82A}">
                    <a16:rowId xmlns:a16="http://schemas.microsoft.com/office/drawing/2014/main" val="1614410068"/>
                  </a:ext>
                </a:extLst>
              </a:tr>
              <a:tr h="1624483">
                <a:tc>
                  <a:txBody>
                    <a:bodyPr/>
                    <a:lstStyle/>
                    <a:p>
                      <a:pPr>
                        <a:buNone/>
                      </a:pPr>
                      <a:r>
                        <a:rPr lang="es-ES" sz="2400" b="1"/>
                        <a:t>Baja motivación o participación del estudiante</a:t>
                      </a:r>
                      <a:endParaRPr lang="es-ES" sz="2400"/>
                    </a:p>
                  </a:txBody>
                  <a:tcPr anchor="ctr"/>
                </a:tc>
                <a:tc>
                  <a:txBody>
                    <a:bodyPr/>
                    <a:lstStyle/>
                    <a:p>
                      <a:pPr>
                        <a:buNone/>
                      </a:pPr>
                      <a:r>
                        <a:rPr lang="es-ES" sz="2400" b="1"/>
                        <a:t>Actividades variadas y atractivas:</a:t>
                      </a:r>
                      <a:r>
                        <a:rPr lang="es-ES" sz="2400"/>
                        <a:t> Pasar más allá del consumo pasivo de contenido e incluir discusiones interactivas, proyectos colaborativos, creación de videos y otras tareas diversas (Open LMS, 2020).</a:t>
                      </a:r>
                    </a:p>
                  </a:txBody>
                  <a:tcPr anchor="ctr"/>
                </a:tc>
                <a:extLst>
                  <a:ext uri="{0D108BD9-81ED-4DB2-BD59-A6C34878D82A}">
                    <a16:rowId xmlns:a16="http://schemas.microsoft.com/office/drawing/2014/main" val="3443125981"/>
                  </a:ext>
                </a:extLst>
              </a:tr>
              <a:tr h="1157937">
                <a:tc>
                  <a:txBody>
                    <a:bodyPr/>
                    <a:lstStyle/>
                    <a:p>
                      <a:pPr>
                        <a:buNone/>
                      </a:pPr>
                      <a:r>
                        <a:rPr lang="en-US" sz="2400" b="1"/>
                        <a:t>Retrasos en la retroalimentación</a:t>
                      </a:r>
                      <a:endParaRPr lang="en-US" sz="2400"/>
                    </a:p>
                  </a:txBody>
                  <a:tcPr anchor="ctr"/>
                </a:tc>
                <a:tc>
                  <a:txBody>
                    <a:bodyPr/>
                    <a:lstStyle/>
                    <a:p>
                      <a:pPr>
                        <a:buNone/>
                      </a:pPr>
                      <a:r>
                        <a:rPr lang="es-ES" sz="2400" b="1" dirty="0"/>
                        <a:t>Retroalimentación oportuna:</a:t>
                      </a:r>
                      <a:r>
                        <a:rPr lang="es-ES" sz="2400" dirty="0"/>
                        <a:t> Comprometerse con un tiempo claro de entrega de comentarios (por ejemplo, dentro de una semana); utilizar rúbricas del LMS para una calificación eficiente y consistente (Pitt CGS, 2020).</a:t>
                      </a:r>
                    </a:p>
                  </a:txBody>
                  <a:tcPr anchor="ctr"/>
                </a:tc>
                <a:extLst>
                  <a:ext uri="{0D108BD9-81ED-4DB2-BD59-A6C34878D82A}">
                    <a16:rowId xmlns:a16="http://schemas.microsoft.com/office/drawing/2014/main" val="3269262799"/>
                  </a:ext>
                </a:extLst>
              </a:tr>
            </a:tbl>
          </a:graphicData>
        </a:graphic>
      </p:graphicFrame>
    </p:spTree>
    <p:extLst>
      <p:ext uri="{BB962C8B-B14F-4D97-AF65-F5344CB8AC3E}">
        <p14:creationId xmlns:p14="http://schemas.microsoft.com/office/powerpoint/2010/main" val="412227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err="1">
                <a:solidFill>
                  <a:srgbClr val="7F3AA0"/>
                </a:solidFill>
              </a:rPr>
              <a:t>Aprendizaje</a:t>
            </a:r>
            <a:r>
              <a:rPr lang="en-US" sz="4800" dirty="0">
                <a:solidFill>
                  <a:srgbClr val="7F3AA0"/>
                </a:solidFill>
              </a:rPr>
              <a:t> de </a:t>
            </a:r>
            <a:r>
              <a:rPr lang="en-US" sz="4800" dirty="0" err="1">
                <a:solidFill>
                  <a:srgbClr val="7F3AA0"/>
                </a:solidFill>
              </a:rPr>
              <a:t>Adultos</a:t>
            </a:r>
            <a:r>
              <a:rPr lang="en-US" sz="4800" dirty="0">
                <a:solidFill>
                  <a:srgbClr val="7F3AA0"/>
                </a:solidFill>
              </a:rPr>
              <a:t> </a:t>
            </a:r>
          </a:p>
        </p:txBody>
      </p:sp>
      <p:sp>
        <p:nvSpPr>
          <p:cNvPr id="3" name="Θέση περιεχομένου 2"/>
          <p:cNvSpPr>
            <a:spLocks noGrp="1"/>
          </p:cNvSpPr>
          <p:nvPr>
            <p:ph sz="half" idx="1"/>
          </p:nvPr>
        </p:nvSpPr>
        <p:spPr>
          <a:xfrm>
            <a:off x="1024073" y="2171700"/>
            <a:ext cx="13111113" cy="6722773"/>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800" b="1" dirty="0" err="1">
                <a:solidFill>
                  <a:srgbClr val="002060"/>
                </a:solidFill>
              </a:rPr>
              <a:t>Definición</a:t>
            </a:r>
            <a:r>
              <a:rPr lang="en-US" sz="2800" dirty="0">
                <a:solidFill>
                  <a:srgbClr val="002060"/>
                </a:solidFill>
              </a:rPr>
              <a:t>:</a:t>
            </a:r>
            <a:br>
              <a:rPr lang="en-US" sz="2800" dirty="0">
                <a:solidFill>
                  <a:srgbClr val="002060"/>
                </a:solidFill>
              </a:rPr>
            </a:br>
            <a:r>
              <a:rPr lang="es-ES" sz="2800" dirty="0">
                <a:solidFill>
                  <a:srgbClr val="002060"/>
                </a:solidFill>
              </a:rPr>
              <a:t>El aprendizaje de adultos, también denominado andragogía, es el proceso mediante el cual los adultos desarrollan conocimientos, habilidades y competencias. A diferencia de los enfoques pedagógicos tradicionales, que se centran en la enseñanza a niños, la andragogía aborda específicamente las necesidades y motivaciones únicas de los aprendices adultos. Reconoce que los adultos aportan una gran cantidad de experiencia a su proceso de aprendizaje, lo cual puede aprovecharse para facilitar una comprensión más profunda y una aplicación práctica.</a:t>
            </a:r>
          </a:p>
          <a:p>
            <a:pPr>
              <a:lnSpc>
                <a:spcPct val="150000"/>
              </a:lnSpc>
            </a:pPr>
            <a:endParaRPr lang="en-US" sz="2800" dirty="0">
              <a:solidFill>
                <a:srgbClr val="002060"/>
              </a:solidFill>
            </a:endParaRPr>
          </a:p>
          <a:p>
            <a:pPr marL="0" indent="0">
              <a:lnSpc>
                <a:spcPct val="90000"/>
              </a:lnSpc>
              <a:buNone/>
            </a:pPr>
            <a:r>
              <a:rPr lang="en-US" sz="2000" dirty="0"/>
              <a:t>Fuentes : 1.  Guralnick, David. (2022). How Organizations Can Make the Most of Online Learning. Business Expert Press.</a:t>
            </a:r>
          </a:p>
          <a:p>
            <a:pPr marL="0" indent="0">
              <a:lnSpc>
                <a:spcPct val="90000"/>
              </a:lnSpc>
              <a:buNone/>
            </a:pPr>
            <a:r>
              <a:rPr lang="en-US" sz="2000" dirty="0"/>
              <a:t>2. The Andragogy Approach: Knowles’ Adult Learning Theory Principles in 2024, </a:t>
            </a:r>
            <a:r>
              <a:rPr lang="en-US" sz="2000" dirty="0" err="1"/>
              <a:t>Imed</a:t>
            </a:r>
            <a:r>
              <a:rPr lang="en-US" sz="2000" dirty="0"/>
              <a:t> </a:t>
            </a:r>
            <a:r>
              <a:rPr lang="en-US" sz="2000" dirty="0" err="1"/>
              <a:t>Bouchrika</a:t>
            </a:r>
            <a:r>
              <a:rPr lang="en-US" sz="2000" dirty="0"/>
              <a:t>, </a:t>
            </a:r>
            <a:r>
              <a:rPr lang="en-US" sz="2000" dirty="0" err="1"/>
              <a:t>Phd</a:t>
            </a:r>
            <a:r>
              <a:rPr lang="en-US" sz="2000" dirty="0"/>
              <a:t>, Co-Founder and Chief Data Scientist, https://research.com/education/the-andragogy-approach</a:t>
            </a:r>
          </a:p>
          <a:p>
            <a:pPr>
              <a:lnSpc>
                <a:spcPct val="90000"/>
              </a:lnSpc>
              <a:buFont typeface="Arial" panose="020B0604020202020204" pitchFamily="34" charset="0"/>
              <a:buChar char="•"/>
            </a:pPr>
            <a:endParaRPr lang="en-US" sz="2800" b="0" i="0" dirty="0">
              <a:effectLst/>
            </a:endParaRPr>
          </a:p>
        </p:txBody>
      </p:sp>
      <p:sp>
        <p:nvSpPr>
          <p:cNvPr id="4" name="Θέση αριθμού διαφάνειας 3"/>
          <p:cNvSpPr>
            <a:spLocks noGrp="1"/>
          </p:cNvSpPr>
          <p:nvPr>
            <p:ph type="sldNum" sz="quarter" idx="4294967295"/>
          </p:nvPr>
        </p:nvSpPr>
        <p:spPr>
          <a:xfrm>
            <a:off x="0" y="0"/>
            <a:ext cx="0" cy="0"/>
          </a:xfrm>
        </p:spPr>
        <p:txBody>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600"/>
              </a:spcAft>
            </a:pPr>
            <a:fld id="{3B123ABE-D55D-4BF6-BC80-B700423102AB}" type="slidenum">
              <a:rPr lang="en-GB" smtClean="0">
                <a:solidFill>
                  <a:prstClr val="white"/>
                </a:solidFill>
              </a:rPr>
              <a:pPr>
                <a:spcAft>
                  <a:spcPts val="600"/>
                </a:spcAft>
              </a:pPr>
              <a:t>3</a:t>
            </a:fld>
            <a:endParaRPr lang="en-GB">
              <a:solidFill>
                <a:prstClr val="white"/>
              </a:solidFill>
            </a:endParaRPr>
          </a:p>
        </p:txBody>
      </p:sp>
      <p:pic>
        <p:nvPicPr>
          <p:cNvPr id="6" name="Βίντεο 5" descr="Αιωρούμενο αριθμοί και γράμματα επάνω από ένα βιβλίο">
            <a:extLst>
              <a:ext uri="{FF2B5EF4-FFF2-40B4-BE49-F238E27FC236}">
                <a16:creationId xmlns:a16="http://schemas.microsoft.com/office/drawing/2014/main" id="{E3630D8C-B9FD-2A2F-6BCA-68829B85021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2888" r="23134"/>
          <a:stretch/>
        </p:blipFill>
        <p:spPr>
          <a:xfrm>
            <a:off x="14135186" y="3009900"/>
            <a:ext cx="3975464" cy="3505200"/>
          </a:xfrm>
          <a:prstGeom prst="rect">
            <a:avLst/>
          </a:prstGeom>
          <a:noFill/>
        </p:spPr>
      </p:pic>
    </p:spTree>
    <p:extLst>
      <p:ext uri="{BB962C8B-B14F-4D97-AF65-F5344CB8AC3E}">
        <p14:creationId xmlns:p14="http://schemas.microsoft.com/office/powerpoint/2010/main" val="3695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C237-B23E-8004-9F6C-1C10DEF42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61248-91D4-4381-51E8-38DD22CB76ED}"/>
              </a:ext>
            </a:extLst>
          </p:cNvPr>
          <p:cNvSpPr>
            <a:spLocks noGrp="1"/>
          </p:cNvSpPr>
          <p:nvPr>
            <p:ph type="title"/>
          </p:nvPr>
        </p:nvSpPr>
        <p:spPr>
          <a:xfrm>
            <a:off x="762000" y="524225"/>
            <a:ext cx="11353800" cy="1332791"/>
          </a:xfrm>
        </p:spPr>
        <p:txBody>
          <a:bodyPr/>
          <a:lstStyle/>
          <a:p>
            <a:r>
              <a:rPr lang="es-ES" sz="4000" dirty="0"/>
              <a:t>Mejores prácticas para diseñar actividades atractivas en foros de discusión dentro de un Entorno Virtual de Aprendizaje</a:t>
            </a:r>
            <a:endParaRPr lang="el-GR" sz="4000" dirty="0"/>
          </a:p>
        </p:txBody>
      </p:sp>
      <p:sp>
        <p:nvSpPr>
          <p:cNvPr id="3" name="Content Placeholder 2">
            <a:extLst>
              <a:ext uri="{FF2B5EF4-FFF2-40B4-BE49-F238E27FC236}">
                <a16:creationId xmlns:a16="http://schemas.microsoft.com/office/drawing/2014/main" id="{55156EEF-20B8-D352-2F48-BFE887B1B199}"/>
              </a:ext>
            </a:extLst>
          </p:cNvPr>
          <p:cNvSpPr>
            <a:spLocks noGrp="1"/>
          </p:cNvSpPr>
          <p:nvPr>
            <p:ph sz="half" idx="1"/>
          </p:nvPr>
        </p:nvSpPr>
        <p:spPr>
          <a:xfrm>
            <a:off x="1407343" y="4533900"/>
            <a:ext cx="15016113" cy="4267200"/>
          </a:xfrm>
          <a:ln w="38100">
            <a:solidFill>
              <a:srgbClr val="00B0F0"/>
            </a:solidFill>
          </a:ln>
        </p:spPr>
        <p:txBody>
          <a:bodyPr/>
          <a:lstStyle/>
          <a:p>
            <a:pPr>
              <a:buFont typeface="Wingdings" panose="05000000000000000000" pitchFamily="2" charset="2"/>
              <a:buChar char="Ø"/>
            </a:pPr>
            <a:r>
              <a:rPr lang="es-ES" sz="3000" b="1" dirty="0">
                <a:solidFill>
                  <a:schemeClr val="accent1">
                    <a:lumMod val="50000"/>
                  </a:schemeClr>
                </a:solidFill>
              </a:rPr>
              <a:t>Fomentar el Pensamiento Crítico: </a:t>
            </a:r>
            <a:r>
              <a:rPr lang="es-ES" sz="3000" dirty="0">
                <a:solidFill>
                  <a:schemeClr val="accent1">
                    <a:lumMod val="50000"/>
                  </a:schemeClr>
                </a:solidFill>
              </a:rPr>
              <a:t>Formular preguntas abiertas, sin una única respuesta correcta.</a:t>
            </a:r>
          </a:p>
          <a:p>
            <a:pPr>
              <a:buFont typeface="Wingdings" panose="05000000000000000000" pitchFamily="2" charset="2"/>
              <a:buChar char="Ø"/>
            </a:pPr>
            <a:r>
              <a:rPr lang="es-ES" sz="3000" b="1" dirty="0">
                <a:solidFill>
                  <a:schemeClr val="accent1">
                    <a:lumMod val="50000"/>
                  </a:schemeClr>
                </a:solidFill>
              </a:rPr>
              <a:t> Promover Aplicación y Relevancia: </a:t>
            </a:r>
            <a:r>
              <a:rPr lang="es-ES" sz="3000" dirty="0">
                <a:solidFill>
                  <a:schemeClr val="accent1">
                    <a:lumMod val="50000"/>
                  </a:schemeClr>
                </a:solidFill>
              </a:rPr>
              <a:t>Usar casos reales o hipotéticos para que los estudiantes apliquen teoría a la práctica.</a:t>
            </a:r>
          </a:p>
          <a:p>
            <a:pPr>
              <a:buFont typeface="Wingdings" panose="05000000000000000000" pitchFamily="2" charset="2"/>
              <a:buChar char="Ø"/>
            </a:pPr>
            <a:r>
              <a:rPr lang="es-ES" sz="3000" b="1" dirty="0">
                <a:solidFill>
                  <a:schemeClr val="accent1">
                    <a:lumMod val="50000"/>
                  </a:schemeClr>
                </a:solidFill>
              </a:rPr>
              <a:t> Incorporar Medios: Multimedia</a:t>
            </a:r>
          </a:p>
          <a:p>
            <a:pPr>
              <a:buFont typeface="Wingdings" panose="05000000000000000000" pitchFamily="2" charset="2"/>
              <a:buChar char="Ø"/>
            </a:pPr>
            <a:r>
              <a:rPr lang="es-ES" sz="3000" b="1" dirty="0">
                <a:solidFill>
                  <a:schemeClr val="accent1">
                    <a:lumMod val="50000"/>
                  </a:schemeClr>
                </a:solidFill>
              </a:rPr>
              <a:t> Permitir Elección: </a:t>
            </a:r>
            <a:r>
              <a:rPr lang="es-ES" sz="3000" dirty="0">
                <a:solidFill>
                  <a:schemeClr val="accent1">
                    <a:lumMod val="50000"/>
                  </a:schemeClr>
                </a:solidFill>
              </a:rPr>
              <a:t>Ofrecer distintos temas de discusión para que el estudiante elija.</a:t>
            </a:r>
          </a:p>
          <a:p>
            <a:pPr>
              <a:buFont typeface="Wingdings" panose="05000000000000000000" pitchFamily="2" charset="2"/>
              <a:buChar char="Ø"/>
            </a:pPr>
            <a:r>
              <a:rPr lang="es-ES" sz="3000" b="1" dirty="0">
                <a:solidFill>
                  <a:schemeClr val="accent1">
                    <a:lumMod val="50000"/>
                  </a:schemeClr>
                </a:solidFill>
              </a:rPr>
              <a:t> Ser Guía, no Dominador</a:t>
            </a:r>
          </a:p>
          <a:p>
            <a:pPr>
              <a:buFont typeface="Wingdings" panose="05000000000000000000" pitchFamily="2" charset="2"/>
              <a:buChar char="Ø"/>
            </a:pPr>
            <a:r>
              <a:rPr lang="es-ES" sz="3000" b="1" dirty="0">
                <a:solidFill>
                  <a:schemeClr val="accent1">
                    <a:lumMod val="50000"/>
                  </a:schemeClr>
                </a:solidFill>
              </a:rPr>
              <a:t> Fomentar Interacción entre Pares</a:t>
            </a:r>
            <a:endParaRPr lang="el-GR" sz="3000" b="1" dirty="0">
              <a:solidFill>
                <a:schemeClr val="accent1">
                  <a:lumMod val="50000"/>
                </a:schemeClr>
              </a:solidFill>
            </a:endParaRPr>
          </a:p>
        </p:txBody>
      </p:sp>
      <p:sp>
        <p:nvSpPr>
          <p:cNvPr id="5" name="TextBox 4">
            <a:extLst>
              <a:ext uri="{FF2B5EF4-FFF2-40B4-BE49-F238E27FC236}">
                <a16:creationId xmlns:a16="http://schemas.microsoft.com/office/drawing/2014/main" id="{BF38415D-9B3B-5B83-5730-C114CE780F57}"/>
              </a:ext>
            </a:extLst>
          </p:cNvPr>
          <p:cNvSpPr txBox="1"/>
          <p:nvPr/>
        </p:nvSpPr>
        <p:spPr>
          <a:xfrm>
            <a:off x="914400" y="2456027"/>
            <a:ext cx="16002000" cy="1964512"/>
          </a:xfrm>
          <a:prstGeom prst="rect">
            <a:avLst/>
          </a:prstGeom>
          <a:solidFill>
            <a:srgbClr val="C00000"/>
          </a:solidFill>
        </p:spPr>
        <p:txBody>
          <a:bodyPr wrap="square">
            <a:spAutoFit/>
          </a:bodyPr>
          <a:lstStyle/>
          <a:p>
            <a:pPr>
              <a:lnSpc>
                <a:spcPct val="150000"/>
              </a:lnSpc>
              <a:spcAft>
                <a:spcPts val="800"/>
              </a:spcAft>
              <a:buNone/>
            </a:pPr>
            <a:r>
              <a:rPr lang="es-ES" sz="2800" dirty="0">
                <a:solidFill>
                  <a:schemeClr val="bg1"/>
                </a:solidFill>
                <a:latin typeface="Calibri" panose="020F0502020204030204" pitchFamily="34" charset="0"/>
              </a:rPr>
              <a:t>Diseñar actividades atractivas en foros de discusión dentro de un Entorno Virtual de Aprendizaje (EVA) implica combinar una elaboración cuidadosa de las preguntas orientadoras, una estructura clara, una facilitación activa y un enfoque en la construcción de comunidad.</a:t>
            </a:r>
            <a:endParaRPr lang="el-GR" sz="2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207921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AA2C1-BE39-DBE9-61A4-A1D3212EC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9343E-9B4E-6092-F838-AA59C4AC05F8}"/>
              </a:ext>
            </a:extLst>
          </p:cNvPr>
          <p:cNvSpPr>
            <a:spLocks noGrp="1"/>
          </p:cNvSpPr>
          <p:nvPr>
            <p:ph type="title"/>
          </p:nvPr>
        </p:nvSpPr>
        <p:spPr>
          <a:xfrm>
            <a:off x="918411" y="874134"/>
            <a:ext cx="10515600" cy="885475"/>
          </a:xfrm>
        </p:spPr>
        <p:txBody>
          <a:bodyPr/>
          <a:lstStyle/>
          <a:p>
            <a:r>
              <a:rPr lang="es-ES" sz="4000" dirty="0"/>
              <a:t>Elaboración de Preguntas de Discusión Efectivas y Sensibles sobre VBG</a:t>
            </a:r>
            <a:endParaRPr lang="el-GR" sz="3200" dirty="0"/>
          </a:p>
        </p:txBody>
      </p:sp>
      <p:sp>
        <p:nvSpPr>
          <p:cNvPr id="3" name="Content Placeholder 2">
            <a:extLst>
              <a:ext uri="{FF2B5EF4-FFF2-40B4-BE49-F238E27FC236}">
                <a16:creationId xmlns:a16="http://schemas.microsoft.com/office/drawing/2014/main" id="{43F640F5-7914-6006-C10C-BDF16050ECBB}"/>
              </a:ext>
            </a:extLst>
          </p:cNvPr>
          <p:cNvSpPr>
            <a:spLocks noGrp="1"/>
          </p:cNvSpPr>
          <p:nvPr>
            <p:ph sz="half" idx="1"/>
          </p:nvPr>
        </p:nvSpPr>
        <p:spPr>
          <a:xfrm>
            <a:off x="914400" y="3619500"/>
            <a:ext cx="15773400" cy="5410200"/>
          </a:xfrm>
          <a:solidFill>
            <a:schemeClr val="accent6"/>
          </a:solidFill>
          <a:ln w="38100">
            <a:solidFill>
              <a:srgbClr val="00B0F0"/>
            </a:solidFill>
          </a:ln>
        </p:spPr>
        <p:txBody>
          <a:bodyPr/>
          <a:lstStyle/>
          <a:p>
            <a:pPr marL="0" indent="0">
              <a:buNone/>
            </a:pPr>
            <a:r>
              <a:rPr lang="es-ES" sz="2800" b="1" dirty="0"/>
              <a:t>Fomentar el Pensamiento Crítico (Análisis y Evaluación):</a:t>
            </a:r>
          </a:p>
          <a:p>
            <a:r>
              <a:rPr lang="es-ES" sz="2800" b="1" dirty="0"/>
              <a:t>Ejemplo de pregunta: </a:t>
            </a:r>
            <a:r>
              <a:rPr lang="es-ES" sz="2800" dirty="0"/>
              <a:t>“Analice las diferencias entre las </a:t>
            </a:r>
            <a:r>
              <a:rPr lang="es-ES" sz="2800" b="1" dirty="0"/>
              <a:t>definiciones legales de acoso sexual</a:t>
            </a:r>
            <a:r>
              <a:rPr lang="es-ES" sz="2800" dirty="0"/>
              <a:t> en dos países distintos (por ejemplo, País A y País B). Con base en su análisis, proponga </a:t>
            </a:r>
            <a:r>
              <a:rPr lang="es-ES" sz="2800" b="1" dirty="0"/>
              <a:t>un cambio específico</a:t>
            </a:r>
            <a:r>
              <a:rPr lang="es-ES" sz="2800" dirty="0"/>
              <a:t> a la definición del País A que la haga más inclusiva o más efectiva para abordar el acoso en línea. </a:t>
            </a:r>
            <a:r>
              <a:rPr lang="es-ES" sz="2800" b="1" dirty="0"/>
              <a:t>Justifique su recomendación</a:t>
            </a:r>
            <a:r>
              <a:rPr lang="es-ES" sz="2800" dirty="0"/>
              <a:t> utilizando la lectura de esta semana sobre los marcos internacionales de derechos humanos.”</a:t>
            </a:r>
          </a:p>
          <a:p>
            <a:pPr marL="0" indent="0">
              <a:buNone/>
            </a:pPr>
            <a:r>
              <a:rPr lang="es-ES" sz="2800" b="1" dirty="0"/>
              <a:t>Fomentar la Aplicación y la Resolución de Problemas:</a:t>
            </a:r>
          </a:p>
          <a:p>
            <a:r>
              <a:rPr lang="es-ES" sz="2800" b="1" dirty="0"/>
              <a:t>Ejemplo de pregunta: </a:t>
            </a:r>
            <a:r>
              <a:rPr lang="es-ES" sz="2800" dirty="0"/>
              <a:t>“Imagine que usted es una/un trabajadora(</a:t>
            </a:r>
            <a:r>
              <a:rPr lang="es-ES" sz="2800" dirty="0" err="1"/>
              <a:t>or</a:t>
            </a:r>
            <a:r>
              <a:rPr lang="es-ES" sz="2800" dirty="0"/>
              <a:t>) social encargada(o) de diseñar un programa de prevención de VBG para un centro comunitario local. Basándose en el </a:t>
            </a:r>
            <a:r>
              <a:rPr lang="es-ES" sz="2800" b="1" dirty="0"/>
              <a:t>Modelo Ecológico</a:t>
            </a:r>
            <a:r>
              <a:rPr lang="es-ES" sz="2800" dirty="0"/>
              <a:t> (factores Individuales, Relacionales, Comunitarios y Sociales), identifique </a:t>
            </a:r>
            <a:r>
              <a:rPr lang="es-ES" sz="2800" b="1" dirty="0"/>
              <a:t>una estrategia clave</a:t>
            </a:r>
            <a:r>
              <a:rPr lang="es-ES" sz="2800" dirty="0"/>
              <a:t> que implementaría en cada nivel y explique por qué esa estrategia es pertinente para abordar las causas profundas de la VBG.”</a:t>
            </a:r>
          </a:p>
          <a:p>
            <a:endParaRPr lang="en-US" sz="2800" dirty="0"/>
          </a:p>
          <a:p>
            <a:pPr marL="0" indent="0">
              <a:lnSpc>
                <a:spcPct val="150000"/>
              </a:lnSpc>
              <a:buNone/>
            </a:pPr>
            <a:endParaRPr lang="el-GR" sz="2800" dirty="0">
              <a:solidFill>
                <a:srgbClr val="002060"/>
              </a:solidFill>
            </a:endParaRPr>
          </a:p>
        </p:txBody>
      </p:sp>
      <p:sp>
        <p:nvSpPr>
          <p:cNvPr id="5" name="TextBox 4">
            <a:extLst>
              <a:ext uri="{FF2B5EF4-FFF2-40B4-BE49-F238E27FC236}">
                <a16:creationId xmlns:a16="http://schemas.microsoft.com/office/drawing/2014/main" id="{1071CB0E-EB65-3904-EF16-9A581EB87AD4}"/>
              </a:ext>
            </a:extLst>
          </p:cNvPr>
          <p:cNvSpPr txBox="1"/>
          <p:nvPr/>
        </p:nvSpPr>
        <p:spPr>
          <a:xfrm>
            <a:off x="914400" y="2154512"/>
            <a:ext cx="16002000" cy="1318181"/>
          </a:xfrm>
          <a:prstGeom prst="rect">
            <a:avLst/>
          </a:prstGeom>
          <a:solidFill>
            <a:srgbClr val="C00000"/>
          </a:solidFill>
        </p:spPr>
        <p:txBody>
          <a:bodyPr wrap="square">
            <a:spAutoFit/>
          </a:bodyPr>
          <a:lstStyle/>
          <a:p>
            <a:pPr>
              <a:lnSpc>
                <a:spcPct val="150000"/>
              </a:lnSpc>
              <a:spcAft>
                <a:spcPts val="800"/>
              </a:spcAft>
              <a:buNone/>
            </a:pPr>
            <a:r>
              <a:rPr lang="es-ES" sz="2800" dirty="0">
                <a:solidFill>
                  <a:schemeClr val="bg1"/>
                </a:solidFill>
                <a:latin typeface="Calibri" panose="020F0502020204030204" pitchFamily="34" charset="0"/>
              </a:rPr>
              <a:t>Al diseñar actividades sobre un tema sensible como la VBG, las preguntas orientadoras deben garantizar la seguridad psicológica, fomentar un análisis ético crítico y promover la aplicación informada del conocimiento.</a:t>
            </a:r>
            <a:endParaRPr lang="el-GR" sz="2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14747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7840-F8E8-F1EC-2230-694CC5DB1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6DD47-9E87-674C-E7DA-AE33C95756AE}"/>
              </a:ext>
            </a:extLst>
          </p:cNvPr>
          <p:cNvSpPr>
            <a:spLocks noGrp="1"/>
          </p:cNvSpPr>
          <p:nvPr>
            <p:ph type="title"/>
          </p:nvPr>
        </p:nvSpPr>
        <p:spPr>
          <a:xfrm>
            <a:off x="685800" y="800100"/>
            <a:ext cx="10668000" cy="1315873"/>
          </a:xfrm>
        </p:spPr>
        <p:txBody>
          <a:bodyPr/>
          <a:lstStyle/>
          <a:p>
            <a:r>
              <a:rPr lang="es-ES" sz="4000" dirty="0"/>
              <a:t>Elaboración de Preguntas de Discusión Efectivas </a:t>
            </a:r>
            <a:br>
              <a:rPr lang="es-ES" sz="4000" dirty="0"/>
            </a:br>
            <a:r>
              <a:rPr lang="es-ES" sz="4000" dirty="0"/>
              <a:t>y Sensibles sobre VBG</a:t>
            </a:r>
            <a:endParaRPr lang="el-GR" sz="3200" dirty="0"/>
          </a:p>
        </p:txBody>
      </p:sp>
      <p:sp>
        <p:nvSpPr>
          <p:cNvPr id="3" name="Content Placeholder 2">
            <a:extLst>
              <a:ext uri="{FF2B5EF4-FFF2-40B4-BE49-F238E27FC236}">
                <a16:creationId xmlns:a16="http://schemas.microsoft.com/office/drawing/2014/main" id="{4CA52A70-9B46-F778-85A0-05119FC2D795}"/>
              </a:ext>
            </a:extLst>
          </p:cNvPr>
          <p:cNvSpPr>
            <a:spLocks noGrp="1"/>
          </p:cNvSpPr>
          <p:nvPr>
            <p:ph sz="half" idx="1"/>
          </p:nvPr>
        </p:nvSpPr>
        <p:spPr>
          <a:xfrm>
            <a:off x="914400" y="3511232"/>
            <a:ext cx="15697200" cy="5518468"/>
          </a:xfrm>
          <a:solidFill>
            <a:schemeClr val="accent6"/>
          </a:solidFill>
          <a:ln w="38100">
            <a:solidFill>
              <a:srgbClr val="00B0F0"/>
            </a:solidFill>
          </a:ln>
        </p:spPr>
        <p:txBody>
          <a:bodyPr/>
          <a:lstStyle/>
          <a:p>
            <a:pPr marL="0" indent="0">
              <a:buNone/>
            </a:pPr>
            <a:r>
              <a:rPr lang="es-ES" sz="2800" b="1" dirty="0"/>
              <a:t>Incorporar Medios Diversos (Estudios de Caso / Políticas):</a:t>
            </a:r>
          </a:p>
          <a:p>
            <a:r>
              <a:rPr lang="es-ES" sz="2800" b="1" dirty="0"/>
              <a:t>Ejemplo de pregunta: </a:t>
            </a:r>
            <a:r>
              <a:rPr lang="es-ES" sz="2800" dirty="0"/>
              <a:t>“Revise el artículo proporcionado que analiza los desafíos que enfrentan los hombres sobrevivientes de violencia doméstica [Enlace al artículo].</a:t>
            </a:r>
            <a:br>
              <a:rPr lang="es-ES" sz="2800" dirty="0"/>
            </a:br>
            <a:r>
              <a:rPr lang="es-ES" sz="2800" dirty="0"/>
              <a:t>¿Cuáles son </a:t>
            </a:r>
            <a:r>
              <a:rPr lang="es-ES" sz="2800" b="1" dirty="0"/>
              <a:t>dos posibles barreras estructurales</a:t>
            </a:r>
            <a:r>
              <a:rPr lang="es-ES" sz="2800" dirty="0"/>
              <a:t> que impiden que los hombres sobrevivientes accedan a los servicios de apoyo? Explique cómo el diseño de los servicios de apoyo típicos (por ejemplo, acceso a refugios, campañas de sensibilización) podría adaptarse para ser </a:t>
            </a:r>
            <a:r>
              <a:rPr lang="es-ES" sz="2800" b="1" dirty="0"/>
              <a:t>más inclusivo en términos de género</a:t>
            </a:r>
            <a:r>
              <a:rPr lang="es-ES" sz="2800" dirty="0"/>
              <a:t>.”</a:t>
            </a:r>
          </a:p>
          <a:p>
            <a:pPr marL="0" indent="0">
              <a:buNone/>
            </a:pPr>
            <a:r>
              <a:rPr lang="es-ES" sz="2800" b="1" dirty="0"/>
              <a:t>Usar Juegos de Rol/Perspectivas (Dilemas Éticos):</a:t>
            </a:r>
          </a:p>
          <a:p>
            <a:r>
              <a:rPr lang="es-ES" sz="2800" b="1" dirty="0"/>
              <a:t>Ejemplo de pregunta: </a:t>
            </a:r>
            <a:r>
              <a:rPr lang="es-ES" sz="2800" dirty="0"/>
              <a:t>“Usted es un(a) asesor(a) de políticas presentando ante el concejo municipal.</a:t>
            </a:r>
            <a:br>
              <a:rPr lang="es-ES" sz="2800" dirty="0"/>
            </a:br>
            <a:r>
              <a:rPr lang="es-ES" sz="2800" dirty="0"/>
              <a:t>Un estudio reciente ha mostrado un aumento en la violencia de pareja íntima después de una fuerte crisis </a:t>
            </a:r>
            <a:r>
              <a:rPr lang="es-ES" sz="2800" dirty="0" err="1"/>
              <a:t>económica.Presente</a:t>
            </a:r>
            <a:r>
              <a:rPr lang="es-ES" sz="2800" dirty="0"/>
              <a:t> </a:t>
            </a:r>
            <a:r>
              <a:rPr lang="es-ES" sz="2800" b="1" dirty="0"/>
              <a:t>una recomendación de política en tres puntos</a:t>
            </a:r>
            <a:r>
              <a:rPr lang="es-ES" sz="2800" dirty="0"/>
              <a:t> al concejo, argumentando </a:t>
            </a:r>
            <a:r>
              <a:rPr lang="es-ES" sz="2800" b="1" dirty="0"/>
              <a:t>únicamente desde la perspectiva de la salud pública</a:t>
            </a:r>
            <a:r>
              <a:rPr lang="es-ES" sz="2800" dirty="0"/>
              <a:t> y citando </a:t>
            </a:r>
            <a:r>
              <a:rPr lang="es-ES" sz="2800" b="1" dirty="0"/>
              <a:t>solo los datos de las lecturas y recursos asignados esta semana</a:t>
            </a:r>
            <a:r>
              <a:rPr lang="es-ES" sz="2800" dirty="0"/>
              <a:t>.”</a:t>
            </a:r>
          </a:p>
          <a:p>
            <a:pPr marL="0" indent="0">
              <a:lnSpc>
                <a:spcPct val="150000"/>
              </a:lnSpc>
              <a:buNone/>
            </a:pPr>
            <a:endParaRPr lang="el-GR" sz="2800" dirty="0">
              <a:solidFill>
                <a:srgbClr val="002060"/>
              </a:solidFill>
            </a:endParaRPr>
          </a:p>
        </p:txBody>
      </p:sp>
      <p:sp>
        <p:nvSpPr>
          <p:cNvPr id="4" name="TextBox 3">
            <a:extLst>
              <a:ext uri="{FF2B5EF4-FFF2-40B4-BE49-F238E27FC236}">
                <a16:creationId xmlns:a16="http://schemas.microsoft.com/office/drawing/2014/main" id="{899AA429-0C58-FB69-25B5-4BC2009E2C3F}"/>
              </a:ext>
            </a:extLst>
          </p:cNvPr>
          <p:cNvSpPr txBox="1"/>
          <p:nvPr/>
        </p:nvSpPr>
        <p:spPr>
          <a:xfrm>
            <a:off x="914400" y="2095500"/>
            <a:ext cx="16002000" cy="1318181"/>
          </a:xfrm>
          <a:prstGeom prst="rect">
            <a:avLst/>
          </a:prstGeom>
          <a:solidFill>
            <a:srgbClr val="C00000"/>
          </a:solidFill>
        </p:spPr>
        <p:txBody>
          <a:bodyPr wrap="square">
            <a:spAutoFit/>
          </a:bodyPr>
          <a:lstStyle/>
          <a:p>
            <a:pPr>
              <a:lnSpc>
                <a:spcPct val="150000"/>
              </a:lnSpc>
              <a:spcAft>
                <a:spcPts val="800"/>
              </a:spcAft>
              <a:buNone/>
            </a:pPr>
            <a:r>
              <a:rPr lang="es-ES" sz="2800" dirty="0">
                <a:solidFill>
                  <a:schemeClr val="bg1"/>
                </a:solidFill>
                <a:latin typeface="Calibri" panose="020F0502020204030204" pitchFamily="34" charset="0"/>
              </a:rPr>
              <a:t>Al diseñar actividades sobre un tema sensible como la VBG, las preguntas orientadoras deben garantizar la seguridad psicológica, fomentar un análisis ético crítico y promover la aplicación informada del conocimiento.</a:t>
            </a:r>
            <a:endParaRPr lang="el-GR" sz="2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4549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9859-BD0B-46CC-731C-3A4A4E614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FDB56-D8C3-DD83-3A60-E8AC5023A7EC}"/>
              </a:ext>
            </a:extLst>
          </p:cNvPr>
          <p:cNvSpPr>
            <a:spLocks noGrp="1"/>
          </p:cNvSpPr>
          <p:nvPr>
            <p:ph type="title"/>
          </p:nvPr>
        </p:nvSpPr>
        <p:spPr>
          <a:xfrm>
            <a:off x="762000" y="647700"/>
            <a:ext cx="11664696" cy="885475"/>
          </a:xfrm>
        </p:spPr>
        <p:txBody>
          <a:bodyPr/>
          <a:lstStyle/>
          <a:p>
            <a:r>
              <a:rPr lang="es-ES" dirty="0"/>
              <a:t>Facilitación y Guía de un Foro de Discusión sobre VBG</a:t>
            </a:r>
            <a:endParaRPr lang="el-GR" sz="3200" dirty="0"/>
          </a:p>
        </p:txBody>
      </p:sp>
      <p:sp>
        <p:nvSpPr>
          <p:cNvPr id="3" name="Content Placeholder 2">
            <a:extLst>
              <a:ext uri="{FF2B5EF4-FFF2-40B4-BE49-F238E27FC236}">
                <a16:creationId xmlns:a16="http://schemas.microsoft.com/office/drawing/2014/main" id="{38AFDC04-6FEB-6848-5B0D-51B52D99E817}"/>
              </a:ext>
            </a:extLst>
          </p:cNvPr>
          <p:cNvSpPr>
            <a:spLocks noGrp="1"/>
          </p:cNvSpPr>
          <p:nvPr>
            <p:ph sz="half" idx="1"/>
          </p:nvPr>
        </p:nvSpPr>
        <p:spPr>
          <a:xfrm>
            <a:off x="914400" y="3467100"/>
            <a:ext cx="16002000" cy="4267200"/>
          </a:xfrm>
          <a:solidFill>
            <a:schemeClr val="accent6"/>
          </a:solidFill>
          <a:ln w="38100">
            <a:solidFill>
              <a:srgbClr val="00B0F0"/>
            </a:solidFill>
          </a:ln>
        </p:spPr>
        <p:txBody>
          <a:bodyPr/>
          <a:lstStyle/>
          <a:p>
            <a:pPr>
              <a:buFont typeface="Wingdings" panose="05000000000000000000" pitchFamily="2" charset="2"/>
              <a:buChar char="Ø"/>
            </a:pPr>
            <a:r>
              <a:rPr lang="es-ES" sz="2800" b="1" dirty="0"/>
              <a:t>Intervenir de Inmediato</a:t>
            </a:r>
          </a:p>
          <a:p>
            <a:pPr>
              <a:buFont typeface="Wingdings" panose="05000000000000000000" pitchFamily="2" charset="2"/>
              <a:buChar char="Ø"/>
            </a:pPr>
            <a:r>
              <a:rPr lang="es-ES" sz="2800" b="1" dirty="0"/>
              <a:t>Sintetizar y Resumir</a:t>
            </a:r>
          </a:p>
          <a:p>
            <a:pPr>
              <a:buFont typeface="Wingdings" panose="05000000000000000000" pitchFamily="2" charset="2"/>
              <a:buChar char="Ø"/>
            </a:pPr>
            <a:r>
              <a:rPr lang="es-ES" sz="2800" b="1" dirty="0"/>
              <a:t>Fomentar la Interacción entre Pares (Crítica Constructiva): </a:t>
            </a:r>
            <a:r>
              <a:rPr lang="es-ES" sz="2800" dirty="0"/>
              <a:t>Use preguntas que requieran que los estudiantes amplíen o cuestionen de manera constructiva la propuesta de política o el análisis de un compañero, en lugar de simplemente estar de acuerdo o compartir una experiencia personal.</a:t>
            </a:r>
          </a:p>
          <a:p>
            <a:pPr>
              <a:buFont typeface="Wingdings" panose="05000000000000000000" pitchFamily="2" charset="2"/>
              <a:buChar char="Ø"/>
            </a:pPr>
            <a:r>
              <a:rPr lang="es-ES" sz="2800" b="1" dirty="0"/>
              <a:t>Variar las Modalidades de Respuesta: </a:t>
            </a:r>
            <a:r>
              <a:rPr lang="es-ES" sz="2800" dirty="0"/>
              <a:t>Considere permitir que los estudiantes envíen </a:t>
            </a:r>
            <a:r>
              <a:rPr lang="es-ES" sz="2800" b="1" dirty="0"/>
              <a:t>de forma anónima al instructor</a:t>
            </a:r>
            <a:r>
              <a:rPr lang="es-ES" sz="2800" dirty="0"/>
              <a:t> sus primeras reflexiones sobre un tema difícil antes de participar en la discusión pública, o que utilicen una </a:t>
            </a:r>
            <a:r>
              <a:rPr lang="es-ES" sz="2800" b="1" dirty="0"/>
              <a:t>publicación en audio</a:t>
            </a:r>
            <a:r>
              <a:rPr lang="es-ES" sz="2800" dirty="0"/>
              <a:t> para presentar un resumen reflexivo de su aprendizaje, lo cual puede resultar menos intimidante que una escritura formal.</a:t>
            </a:r>
          </a:p>
        </p:txBody>
      </p:sp>
      <p:sp>
        <p:nvSpPr>
          <p:cNvPr id="5" name="TextBox 4">
            <a:extLst>
              <a:ext uri="{FF2B5EF4-FFF2-40B4-BE49-F238E27FC236}">
                <a16:creationId xmlns:a16="http://schemas.microsoft.com/office/drawing/2014/main" id="{E75612B9-DA87-FC87-6E4C-4B2039C78B41}"/>
              </a:ext>
            </a:extLst>
          </p:cNvPr>
          <p:cNvSpPr txBox="1"/>
          <p:nvPr/>
        </p:nvSpPr>
        <p:spPr>
          <a:xfrm>
            <a:off x="914400" y="2154512"/>
            <a:ext cx="16002000" cy="954107"/>
          </a:xfrm>
          <a:prstGeom prst="rect">
            <a:avLst/>
          </a:prstGeom>
          <a:solidFill>
            <a:srgbClr val="C00000"/>
          </a:solidFill>
        </p:spPr>
        <p:txBody>
          <a:bodyPr wrap="square">
            <a:spAutoFit/>
          </a:bodyPr>
          <a:lstStyle/>
          <a:p>
            <a:r>
              <a:rPr lang="es-ES" sz="2800" dirty="0">
                <a:solidFill>
                  <a:schemeClr val="bg1"/>
                </a:solidFill>
                <a:latin typeface="Calibri" panose="020F0502020204030204" pitchFamily="34" charset="0"/>
              </a:rPr>
              <a:t>El papel del instructor es mantener una presencia activa y constante como e-moderador(a) para garantizar que la discusión se mantenga constructiva y segura.</a:t>
            </a:r>
          </a:p>
        </p:txBody>
      </p:sp>
    </p:spTree>
    <p:extLst>
      <p:ext uri="{BB962C8B-B14F-4D97-AF65-F5344CB8AC3E}">
        <p14:creationId xmlns:p14="http://schemas.microsoft.com/office/powerpoint/2010/main" val="964909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9F2C4-19CC-1776-EB65-247130E3A9D2}"/>
              </a:ext>
            </a:extLst>
          </p:cNvPr>
          <p:cNvSpPr/>
          <p:nvPr/>
        </p:nvSpPr>
        <p:spPr>
          <a:xfrm>
            <a:off x="6096000" y="6896100"/>
            <a:ext cx="6593664"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Agradezco</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su</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atención</a:t>
            </a:r>
            <a:endParaRPr lang="en-US" sz="5400" b="1" dirty="0">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83EEFB30-8C0A-C44A-6CA0-E4917C506633}"/>
              </a:ext>
            </a:extLst>
          </p:cNvPr>
          <p:cNvSpPr txBox="1"/>
          <p:nvPr/>
        </p:nvSpPr>
        <p:spPr>
          <a:xfrm>
            <a:off x="914400" y="4540170"/>
            <a:ext cx="16884445" cy="2395399"/>
          </a:xfrm>
          <a:prstGeom prst="rect">
            <a:avLst/>
          </a:prstGeom>
          <a:solidFill>
            <a:schemeClr val="bg1"/>
          </a:solidFill>
        </p:spPr>
        <p:txBody>
          <a:bodyPr wrap="square" rtlCol="0">
            <a:spAutoFit/>
          </a:bodyPr>
          <a:lstStyle/>
          <a:p>
            <a:pPr algn="ctr"/>
            <a:r>
              <a:rPr lang="es-ES" sz="2800" b="1" i="1" dirty="0">
                <a:solidFill>
                  <a:srgbClr val="C00000"/>
                </a:solidFill>
              </a:rPr>
              <a:t>EN CONCLUSIÓN…</a:t>
            </a:r>
          </a:p>
          <a:p>
            <a:pPr algn="ctr"/>
            <a:r>
              <a:rPr lang="es-ES" sz="2800" dirty="0">
                <a:solidFill>
                  <a:srgbClr val="002060"/>
                </a:solidFill>
              </a:rPr>
              <a:t>Los Entornos Virtuales de Aprendizaje son fundamentales para un e-learning asíncrono efectivo.</a:t>
            </a:r>
          </a:p>
          <a:p>
            <a:pPr algn="ctr"/>
            <a:endParaRPr lang="es-ES" sz="2800" dirty="0">
              <a:solidFill>
                <a:srgbClr val="002060"/>
              </a:solidFill>
            </a:endParaRPr>
          </a:p>
          <a:p>
            <a:pPr algn="ctr"/>
            <a:r>
              <a:rPr lang="es-ES" sz="2800" b="1" i="1" dirty="0">
                <a:solidFill>
                  <a:srgbClr val="C00000"/>
                </a:solidFill>
              </a:rPr>
              <a:t>¿Qué parámetro importante no fue incluido en la presentación?</a:t>
            </a:r>
            <a:endParaRPr lang="en-US" sz="2800" b="1" i="1" dirty="0">
              <a:solidFill>
                <a:srgbClr val="C00000"/>
              </a:solidFill>
            </a:endParaRPr>
          </a:p>
          <a:p>
            <a:pPr algn="ctr">
              <a:lnSpc>
                <a:spcPct val="150000"/>
              </a:lnSpc>
            </a:pPr>
            <a:endParaRPr lang="en-US" sz="2800" b="1" i="1" dirty="0">
              <a:solidFill>
                <a:srgbClr val="C00000"/>
              </a:solidFill>
            </a:endParaRPr>
          </a:p>
        </p:txBody>
      </p:sp>
      <p:pic>
        <p:nvPicPr>
          <p:cNvPr id="6" name="Picture 5" descr="A black square with yellow letters&#10;&#10;AI-generated content may be incorrect.">
            <a:extLst>
              <a:ext uri="{FF2B5EF4-FFF2-40B4-BE49-F238E27FC236}">
                <a16:creationId xmlns:a16="http://schemas.microsoft.com/office/drawing/2014/main" id="{A1CE857A-DA57-385D-015B-681B52451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7379" y="278451"/>
            <a:ext cx="4832392" cy="4832392"/>
          </a:xfrm>
          <a:prstGeom prst="rect">
            <a:avLst/>
          </a:prstGeom>
        </p:spPr>
      </p:pic>
    </p:spTree>
    <p:extLst>
      <p:ext uri="{BB962C8B-B14F-4D97-AF65-F5344CB8AC3E}">
        <p14:creationId xmlns:p14="http://schemas.microsoft.com/office/powerpoint/2010/main" val="21670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err="1">
                <a:solidFill>
                  <a:srgbClr val="7F3AA0"/>
                </a:solidFill>
              </a:rPr>
              <a:t>Aprendizaje</a:t>
            </a:r>
            <a:r>
              <a:rPr lang="en-US" sz="4800" dirty="0">
                <a:solidFill>
                  <a:srgbClr val="7F3AA0"/>
                </a:solidFill>
              </a:rPr>
              <a:t> de </a:t>
            </a:r>
            <a:r>
              <a:rPr lang="en-US" sz="4800" dirty="0" err="1">
                <a:solidFill>
                  <a:srgbClr val="7F3AA0"/>
                </a:solidFill>
              </a:rPr>
              <a:t>Adultos</a:t>
            </a:r>
            <a:r>
              <a:rPr lang="en-US" sz="4800" dirty="0">
                <a:solidFill>
                  <a:srgbClr val="7F3AA0"/>
                </a:solidFill>
              </a:rPr>
              <a:t> </a:t>
            </a:r>
          </a:p>
        </p:txBody>
      </p:sp>
      <p:sp>
        <p:nvSpPr>
          <p:cNvPr id="3" name="Θέση περιεχομένου 2"/>
          <p:cNvSpPr>
            <a:spLocks noGrp="1"/>
          </p:cNvSpPr>
          <p:nvPr>
            <p:ph sz="half" idx="1"/>
          </p:nvPr>
        </p:nvSpPr>
        <p:spPr>
          <a:xfrm>
            <a:off x="990600" y="2171699"/>
            <a:ext cx="16002000" cy="6722773"/>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400" b="1" dirty="0" err="1">
                <a:solidFill>
                  <a:srgbClr val="002060"/>
                </a:solidFill>
              </a:rPr>
              <a:t>Características</a:t>
            </a:r>
            <a:r>
              <a:rPr lang="en-US" sz="2400" dirty="0">
                <a:solidFill>
                  <a:srgbClr val="002060"/>
                </a:solidFill>
              </a:rPr>
              <a:t>:</a:t>
            </a:r>
            <a:br>
              <a:rPr lang="en-US" sz="2400" dirty="0">
                <a:solidFill>
                  <a:srgbClr val="002060"/>
                </a:solidFill>
              </a:rPr>
            </a:br>
            <a:r>
              <a:rPr lang="es-ES" sz="2400" dirty="0">
                <a:solidFill>
                  <a:srgbClr val="002060"/>
                </a:solidFill>
              </a:rPr>
              <a:t>Los aprendices adultos difieren significativamente de los estudiantes más jóvenes en la forma en que se involucran con las experiencias educativas. Tienden a ser autodirigidos y asumen la responsabilidad de sus propios resultados de aprendizaje. A menudo están altamente motivados por metas personales o profesionales, tales como el avance en sus carreras, la adquisición de nuevas habilidades o el desarrollo personal.</a:t>
            </a:r>
          </a:p>
          <a:p>
            <a:pPr indent="0">
              <a:lnSpc>
                <a:spcPct val="150000"/>
              </a:lnSpc>
              <a:buNone/>
            </a:pPr>
            <a:r>
              <a:rPr lang="es-ES" sz="2400" dirty="0">
                <a:solidFill>
                  <a:srgbClr val="002060"/>
                </a:solidFill>
              </a:rPr>
              <a:t>Se les brinda la oportunidad de ampliar sus horizontes mediante la toma de decisiones informadas sobre sus rutas de aprendizaje, eligiendo qué, cuándo y cómo aprender según sus necesidades individuales y circunstancias de vida. Además, los adultos prefieren aprendizajes que sean relevantes y que puedan aplicarse de manera inmediata en situaciones del mundo real.</a:t>
            </a:r>
          </a:p>
          <a:p>
            <a:pPr>
              <a:lnSpc>
                <a:spcPct val="150000"/>
              </a:lnSpc>
            </a:pPr>
            <a:endParaRPr lang="en-US" sz="1800" dirty="0"/>
          </a:p>
          <a:p>
            <a:pPr marL="0" indent="0">
              <a:lnSpc>
                <a:spcPct val="90000"/>
              </a:lnSpc>
              <a:buNone/>
            </a:pPr>
            <a:r>
              <a:rPr lang="en-US" sz="1800" dirty="0"/>
              <a:t>Fuentes : 1.  Guralnick, David. (2022). How Organizations Can Make the Most of Online Learning. Business Expert Press.</a:t>
            </a:r>
          </a:p>
          <a:p>
            <a:pPr marL="0" indent="0">
              <a:lnSpc>
                <a:spcPct val="90000"/>
              </a:lnSpc>
              <a:buNone/>
            </a:pPr>
            <a:r>
              <a:rPr lang="en-US" sz="1800" dirty="0"/>
              <a:t>2. The Andragogy Approach: Knowles’ Adult Learning Theory Principles in 2024, </a:t>
            </a:r>
            <a:r>
              <a:rPr lang="en-US" sz="1800" dirty="0" err="1"/>
              <a:t>Imed</a:t>
            </a:r>
            <a:r>
              <a:rPr lang="en-US" sz="1800" dirty="0"/>
              <a:t> </a:t>
            </a:r>
            <a:r>
              <a:rPr lang="en-US" sz="1800" dirty="0" err="1"/>
              <a:t>Bouchrika</a:t>
            </a:r>
            <a:r>
              <a:rPr lang="en-US" sz="1800" dirty="0"/>
              <a:t>, </a:t>
            </a:r>
            <a:r>
              <a:rPr lang="en-US" sz="1800" dirty="0" err="1"/>
              <a:t>Phd</a:t>
            </a:r>
            <a:r>
              <a:rPr lang="en-US" sz="1800" dirty="0"/>
              <a:t>, Co-Founder and Chief Data Scientist, https://research.com/education/the-andragogy-approach</a:t>
            </a:r>
          </a:p>
          <a:p>
            <a:pPr>
              <a:lnSpc>
                <a:spcPct val="90000"/>
              </a:lnSpc>
              <a:buFont typeface="Arial" panose="020B0604020202020204" pitchFamily="34" charset="0"/>
              <a:buChar char="•"/>
            </a:pPr>
            <a:endParaRPr lang="en-US" sz="1800" b="0" i="0" dirty="0">
              <a:effectLst/>
            </a:endParaRPr>
          </a:p>
        </p:txBody>
      </p:sp>
      <p:sp>
        <p:nvSpPr>
          <p:cNvPr id="4" name="Θέση αριθμού διαφάνειας 3"/>
          <p:cNvSpPr>
            <a:spLocks noGrp="1"/>
          </p:cNvSpPr>
          <p:nvPr>
            <p:ph type="sldNum" sz="quarter" idx="4294967295"/>
          </p:nvPr>
        </p:nvSpPr>
        <p:spPr>
          <a:xfrm>
            <a:off x="0" y="0"/>
            <a:ext cx="0" cy="0"/>
          </a:xfrm>
        </p:spPr>
        <p:txBody>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600"/>
              </a:spcAft>
            </a:pPr>
            <a:fld id="{3B123ABE-D55D-4BF6-BC80-B700423102AB}" type="slidenum">
              <a:rPr lang="en-GB" smtClean="0">
                <a:solidFill>
                  <a:prstClr val="white"/>
                </a:solidFill>
              </a:rPr>
              <a:pPr>
                <a:spcAft>
                  <a:spcPts val="600"/>
                </a:spcAft>
              </a:pPr>
              <a:t>4</a:t>
            </a:fld>
            <a:endParaRPr lang="en-GB">
              <a:solidFill>
                <a:prstClr val="white"/>
              </a:solidFill>
            </a:endParaRPr>
          </a:p>
        </p:txBody>
      </p:sp>
    </p:spTree>
    <p:extLst>
      <p:ext uri="{BB962C8B-B14F-4D97-AF65-F5344CB8AC3E}">
        <p14:creationId xmlns:p14="http://schemas.microsoft.com/office/powerpoint/2010/main" val="38014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err="1">
                <a:solidFill>
                  <a:srgbClr val="7F3AA0"/>
                </a:solidFill>
              </a:rPr>
              <a:t>Aprendizaje</a:t>
            </a:r>
            <a:r>
              <a:rPr lang="en-US" sz="4800" dirty="0">
                <a:solidFill>
                  <a:srgbClr val="7F3AA0"/>
                </a:solidFill>
              </a:rPr>
              <a:t> de </a:t>
            </a:r>
            <a:r>
              <a:rPr lang="en-US" sz="4800" dirty="0" err="1">
                <a:solidFill>
                  <a:srgbClr val="7F3AA0"/>
                </a:solidFill>
              </a:rPr>
              <a:t>Adultos</a:t>
            </a:r>
            <a:r>
              <a:rPr lang="en-US" sz="4800" dirty="0">
                <a:solidFill>
                  <a:srgbClr val="7F3AA0"/>
                </a:solidFill>
              </a:rPr>
              <a:t> </a:t>
            </a:r>
          </a:p>
        </p:txBody>
      </p:sp>
      <p:sp>
        <p:nvSpPr>
          <p:cNvPr id="3" name="Θέση περιεχομένου 2"/>
          <p:cNvSpPr>
            <a:spLocks noGrp="1"/>
          </p:cNvSpPr>
          <p:nvPr>
            <p:ph sz="half" idx="1"/>
          </p:nvPr>
        </p:nvSpPr>
        <p:spPr>
          <a:xfrm>
            <a:off x="1024073" y="2171700"/>
            <a:ext cx="14901727" cy="8115299"/>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400" b="1" dirty="0" err="1">
                <a:solidFill>
                  <a:srgbClr val="002060"/>
                </a:solidFill>
              </a:rPr>
              <a:t>Educación</a:t>
            </a:r>
            <a:r>
              <a:rPr lang="en-US" sz="2400" b="1" dirty="0">
                <a:solidFill>
                  <a:srgbClr val="002060"/>
                </a:solidFill>
              </a:rPr>
              <a:t> Continua</a:t>
            </a:r>
            <a:r>
              <a:rPr lang="en-US" sz="2400" dirty="0">
                <a:solidFill>
                  <a:srgbClr val="002060"/>
                </a:solidFill>
              </a:rPr>
              <a:t>:</a:t>
            </a:r>
            <a:br>
              <a:rPr lang="en-US" sz="2400" dirty="0">
                <a:solidFill>
                  <a:srgbClr val="002060"/>
                </a:solidFill>
              </a:rPr>
            </a:br>
            <a:r>
              <a:rPr lang="es-ES" sz="2400" dirty="0">
                <a:solidFill>
                  <a:srgbClr val="002060"/>
                </a:solidFill>
              </a:rPr>
              <a:t>El término educación continua abarca una amplia variedad de oportunidades de aprendizaje diseñadas para adultos. Esto incluye educación formal, como títulos de posgrado, certificaciones y capacitación profesional, así como aprendizaje informal, como talleres, cursos en línea, programas de desarrollo personal y recursos educativos como audiolibros y </a:t>
            </a:r>
            <a:r>
              <a:rPr lang="es-ES" sz="2400" dirty="0" err="1">
                <a:solidFill>
                  <a:srgbClr val="002060"/>
                </a:solidFill>
              </a:rPr>
              <a:t>CDs</a:t>
            </a:r>
            <a:r>
              <a:rPr lang="es-ES" sz="2400" dirty="0">
                <a:solidFill>
                  <a:srgbClr val="002060"/>
                </a:solidFill>
              </a:rPr>
              <a:t>. Los beneficios de la educación continua son extensos: avance profesional, fortalecimiento de habilidades y mantenimiento del compromiso cognitivo a medida que las personas envejecen. Para muchos, constituye una vía para mantenerse competitivos en el mercado laboral, explorar nuevos campos o simplemente perseguir el aprendizaje permanente por satisfacción personal.</a:t>
            </a:r>
          </a:p>
          <a:p>
            <a:pPr>
              <a:lnSpc>
                <a:spcPct val="150000"/>
              </a:lnSpc>
            </a:pPr>
            <a:endParaRPr lang="en-US" sz="2400" dirty="0">
              <a:solidFill>
                <a:srgbClr val="002060"/>
              </a:solidFill>
            </a:endParaRPr>
          </a:p>
          <a:p>
            <a:pPr>
              <a:lnSpc>
                <a:spcPct val="90000"/>
              </a:lnSpc>
              <a:buFont typeface="Arial" panose="020B0604020202020204" pitchFamily="34" charset="0"/>
              <a:buChar char="•"/>
            </a:pPr>
            <a:endParaRPr lang="en-US" sz="1800" dirty="0"/>
          </a:p>
          <a:p>
            <a:pPr marL="0" indent="0">
              <a:lnSpc>
                <a:spcPct val="90000"/>
              </a:lnSpc>
              <a:buNone/>
            </a:pPr>
            <a:r>
              <a:rPr lang="en-US" sz="1800" dirty="0"/>
              <a:t>Fuentes : 1.  Guralnick, David. (2022). How Organizations Can Make the Most of Online Learning. Business Expert Press.</a:t>
            </a:r>
          </a:p>
          <a:p>
            <a:pPr marL="0" indent="0">
              <a:lnSpc>
                <a:spcPct val="90000"/>
              </a:lnSpc>
              <a:buNone/>
            </a:pPr>
            <a:r>
              <a:rPr lang="en-US" sz="1800" dirty="0"/>
              <a:t>2. The Andragogy Approach: Knowles’ Adult Learning Theory Principles in 2024, </a:t>
            </a:r>
            <a:r>
              <a:rPr lang="en-US" sz="1800" dirty="0" err="1"/>
              <a:t>Imed</a:t>
            </a:r>
            <a:r>
              <a:rPr lang="en-US" sz="1800" dirty="0"/>
              <a:t> </a:t>
            </a:r>
            <a:r>
              <a:rPr lang="en-US" sz="1800" dirty="0" err="1"/>
              <a:t>Bouchrika</a:t>
            </a:r>
            <a:r>
              <a:rPr lang="en-US" sz="1800" dirty="0"/>
              <a:t>, </a:t>
            </a:r>
            <a:r>
              <a:rPr lang="en-US" sz="1800" dirty="0" err="1"/>
              <a:t>Phd</a:t>
            </a:r>
            <a:r>
              <a:rPr lang="en-US" sz="1800" dirty="0"/>
              <a:t>, Co-Founder and Chief Data Scientist, https://research.com/education/the-andragogy-approach</a:t>
            </a:r>
          </a:p>
          <a:p>
            <a:pPr>
              <a:lnSpc>
                <a:spcPct val="90000"/>
              </a:lnSpc>
              <a:buFont typeface="Arial" panose="020B0604020202020204" pitchFamily="34" charset="0"/>
              <a:buChar char="•"/>
            </a:pPr>
            <a:endParaRPr lang="en-US" sz="1800" b="0" i="0" dirty="0">
              <a:effectLst/>
            </a:endParaRPr>
          </a:p>
        </p:txBody>
      </p:sp>
      <p:sp>
        <p:nvSpPr>
          <p:cNvPr id="4" name="Θέση αριθμού διαφάνειας 3"/>
          <p:cNvSpPr>
            <a:spLocks noGrp="1"/>
          </p:cNvSpPr>
          <p:nvPr>
            <p:ph type="sldNum" sz="quarter" idx="4294967295"/>
          </p:nvPr>
        </p:nvSpPr>
        <p:spPr>
          <a:xfrm>
            <a:off x="0" y="0"/>
            <a:ext cx="0" cy="0"/>
          </a:xfrm>
        </p:spPr>
        <p:txBody>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600"/>
              </a:spcAft>
            </a:pPr>
            <a:fld id="{3B123ABE-D55D-4BF6-BC80-B700423102AB}" type="slidenum">
              <a:rPr lang="en-GB" smtClean="0">
                <a:solidFill>
                  <a:prstClr val="white"/>
                </a:solidFill>
              </a:rPr>
              <a:pPr>
                <a:spcAft>
                  <a:spcPts val="600"/>
                </a:spcAft>
              </a:pPr>
              <a:t>5</a:t>
            </a:fld>
            <a:endParaRPr lang="en-GB">
              <a:solidFill>
                <a:prstClr val="white"/>
              </a:solidFill>
            </a:endParaRPr>
          </a:p>
        </p:txBody>
      </p:sp>
    </p:spTree>
    <p:extLst>
      <p:ext uri="{BB962C8B-B14F-4D97-AF65-F5344CB8AC3E}">
        <p14:creationId xmlns:p14="http://schemas.microsoft.com/office/powerpoint/2010/main" val="2480348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CF44F8-C786-122F-E5C7-AEBEBD1904EB}"/>
              </a:ext>
            </a:extLst>
          </p:cNvPr>
          <p:cNvSpPr>
            <a:spLocks noGrp="1"/>
          </p:cNvSpPr>
          <p:nvPr>
            <p:ph type="title"/>
          </p:nvPr>
        </p:nvSpPr>
        <p:spPr>
          <a:xfrm>
            <a:off x="1447800" y="3837923"/>
            <a:ext cx="15544800" cy="2448577"/>
          </a:xfrm>
        </p:spPr>
        <p:txBody>
          <a:bodyPr/>
          <a:lstStyle/>
          <a:p>
            <a:pPr algn="ctr">
              <a:lnSpc>
                <a:spcPct val="150000"/>
              </a:lnSpc>
            </a:pPr>
            <a:r>
              <a:rPr lang="es-ES" dirty="0">
                <a:solidFill>
                  <a:srgbClr val="3E2E7B"/>
                </a:solidFill>
              </a:rPr>
              <a:t>Tecnologías de la Información y la Comunicación (TIC) en la Educación</a:t>
            </a:r>
            <a:br>
              <a:rPr lang="en-US" dirty="0">
                <a:solidFill>
                  <a:srgbClr val="3E2E7B"/>
                </a:solidFill>
              </a:rPr>
            </a:br>
            <a:endParaRPr lang="el-GR" dirty="0">
              <a:solidFill>
                <a:srgbClr val="3E2E7B"/>
              </a:solidFill>
            </a:endParaRPr>
          </a:p>
        </p:txBody>
      </p:sp>
    </p:spTree>
    <p:extLst>
      <p:ext uri="{BB962C8B-B14F-4D97-AF65-F5344CB8AC3E}">
        <p14:creationId xmlns:p14="http://schemas.microsoft.com/office/powerpoint/2010/main" val="139678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7</a:t>
            </a:fld>
            <a:endParaRPr sz="1798">
              <a:latin typeface="Calibri"/>
              <a:cs typeface="Calibri"/>
            </a:endParaRPr>
          </a:p>
        </p:txBody>
      </p:sp>
      <p:sp>
        <p:nvSpPr>
          <p:cNvPr id="7" name="Title 6">
            <a:extLst>
              <a:ext uri="{FF2B5EF4-FFF2-40B4-BE49-F238E27FC236}">
                <a16:creationId xmlns:a16="http://schemas.microsoft.com/office/drawing/2014/main" id="{495B8663-9516-6163-7F51-2A8CEB5C4847}"/>
              </a:ext>
            </a:extLst>
          </p:cNvPr>
          <p:cNvSpPr>
            <a:spLocks noGrp="1"/>
          </p:cNvSpPr>
          <p:nvPr>
            <p:ph type="title"/>
          </p:nvPr>
        </p:nvSpPr>
        <p:spPr>
          <a:xfrm>
            <a:off x="1519287" y="824478"/>
            <a:ext cx="10520314" cy="1332791"/>
          </a:xfrm>
        </p:spPr>
        <p:txBody>
          <a:bodyPr/>
          <a:lstStyle/>
          <a:p>
            <a:r>
              <a:rPr lang="es-ES" dirty="0"/>
              <a:t>Comprendiendo las Tecnologías de la Información y la Comunicación (TIC)</a:t>
            </a:r>
            <a:br>
              <a:rPr lang="en-US" dirty="0"/>
            </a:br>
            <a:endParaRPr lang="el-GR" dirty="0"/>
          </a:p>
        </p:txBody>
      </p:sp>
      <p:sp>
        <p:nvSpPr>
          <p:cNvPr id="8" name="Content Placeholder 7">
            <a:extLst>
              <a:ext uri="{FF2B5EF4-FFF2-40B4-BE49-F238E27FC236}">
                <a16:creationId xmlns:a16="http://schemas.microsoft.com/office/drawing/2014/main" id="{54FB0F6F-D601-74C8-D004-223E9D83ADC6}"/>
              </a:ext>
            </a:extLst>
          </p:cNvPr>
          <p:cNvSpPr>
            <a:spLocks noGrp="1"/>
          </p:cNvSpPr>
          <p:nvPr>
            <p:ph sz="half" idx="1"/>
          </p:nvPr>
        </p:nvSpPr>
        <p:spPr>
          <a:xfrm>
            <a:off x="1295400" y="2739749"/>
            <a:ext cx="15016113" cy="6722773"/>
          </a:xfrm>
        </p:spPr>
        <p:txBody>
          <a:bodyPr/>
          <a:lstStyle/>
          <a:p>
            <a:r>
              <a:rPr lang="es-ES" b="1" dirty="0">
                <a:solidFill>
                  <a:srgbClr val="002060"/>
                </a:solidFill>
              </a:rPr>
              <a:t>Definición</a:t>
            </a:r>
            <a:r>
              <a:rPr lang="es-ES" dirty="0">
                <a:solidFill>
                  <a:srgbClr val="002060"/>
                </a:solidFill>
              </a:rPr>
              <a:t>: Las TIC incluyen cualquier dispositivo o aplicación de comunicación, tales como radio, televisión, teléfonos celulares, computadores, hardware de redes, sistemas satelitales, etc.</a:t>
            </a:r>
          </a:p>
          <a:p>
            <a:r>
              <a:rPr lang="es-ES" b="1" dirty="0">
                <a:solidFill>
                  <a:srgbClr val="002060"/>
                </a:solidFill>
              </a:rPr>
              <a:t>Servicios y Aparatos</a:t>
            </a:r>
            <a:r>
              <a:rPr lang="es-ES" dirty="0">
                <a:solidFill>
                  <a:srgbClr val="002060"/>
                </a:solidFill>
              </a:rPr>
              <a:t>: La videoconferencia y el aprendizaje a distancia se encuentran entre los servicios proporcionados por las TIC.</a:t>
            </a:r>
          </a:p>
          <a:p>
            <a:r>
              <a:rPr lang="es-ES" b="1" dirty="0">
                <a:solidFill>
                  <a:srgbClr val="002060"/>
                </a:solidFill>
              </a:rPr>
              <a:t>Uso</a:t>
            </a:r>
            <a:r>
              <a:rPr lang="es-ES" dirty="0">
                <a:solidFill>
                  <a:srgbClr val="002060"/>
                </a:solidFill>
              </a:rPr>
              <a:t>: Las TIC transmiten, almacenan, crean, comparten o intercambian información.</a:t>
            </a:r>
          </a:p>
          <a:p>
            <a:r>
              <a:rPr lang="es-ES" b="1" dirty="0">
                <a:solidFill>
                  <a:srgbClr val="002060"/>
                </a:solidFill>
              </a:rPr>
              <a:t>Ejemplos</a:t>
            </a:r>
            <a:r>
              <a:rPr lang="es-ES" dirty="0">
                <a:solidFill>
                  <a:srgbClr val="002060"/>
                </a:solidFill>
              </a:rPr>
              <a:t>: Computadores personales, teléfonos inteligentes, televisión digital, correo electrónico y robots.</a:t>
            </a:r>
            <a:endParaRPr lang="en-US" dirty="0">
              <a:solidFill>
                <a:srgbClr val="002060"/>
              </a:solidFill>
            </a:endParaRPr>
          </a:p>
          <a:p>
            <a:endParaRPr lang="en-US" dirty="0"/>
          </a:p>
          <a:p>
            <a:endParaRPr lang="en-US" dirty="0"/>
          </a:p>
          <a:p>
            <a:pPr marL="2700338"/>
            <a:r>
              <a:rPr lang="en-US" sz="2000" dirty="0"/>
              <a:t> Fuente: https://en.wikipedia.org/wiki/Information_and_communications_technology).</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8</a:t>
            </a:fld>
            <a:endParaRPr sz="1798">
              <a:latin typeface="Calibri"/>
              <a:cs typeface="Calibri"/>
            </a:endParaRPr>
          </a:p>
        </p:txBody>
      </p:sp>
      <p:sp>
        <p:nvSpPr>
          <p:cNvPr id="7" name="Title 6">
            <a:extLst>
              <a:ext uri="{FF2B5EF4-FFF2-40B4-BE49-F238E27FC236}">
                <a16:creationId xmlns:a16="http://schemas.microsoft.com/office/drawing/2014/main" id="{A0B3A965-0098-0E13-0856-2D0131FA19F6}"/>
              </a:ext>
            </a:extLst>
          </p:cNvPr>
          <p:cNvSpPr>
            <a:spLocks noGrp="1"/>
          </p:cNvSpPr>
          <p:nvPr>
            <p:ph type="title"/>
          </p:nvPr>
        </p:nvSpPr>
        <p:spPr>
          <a:xfrm>
            <a:off x="1519286" y="1022345"/>
            <a:ext cx="8462913" cy="1332791"/>
          </a:xfrm>
        </p:spPr>
        <p:txBody>
          <a:bodyPr/>
          <a:lstStyle/>
          <a:p>
            <a:r>
              <a:rPr lang="en-US" dirty="0" err="1"/>
              <a:t>Ventajas</a:t>
            </a:r>
            <a:r>
              <a:rPr lang="en-US" dirty="0"/>
              <a:t> de la </a:t>
            </a:r>
            <a:r>
              <a:rPr lang="en-US" dirty="0" err="1"/>
              <a:t>Digitalización</a:t>
            </a:r>
            <a:br>
              <a:rPr lang="en-US" dirty="0"/>
            </a:br>
            <a:br>
              <a:rPr lang="en-US" dirty="0"/>
            </a:br>
            <a:endParaRPr lang="el-GR" dirty="0"/>
          </a:p>
        </p:txBody>
      </p:sp>
      <p:sp>
        <p:nvSpPr>
          <p:cNvPr id="8" name="Content Placeholder 7">
            <a:extLst>
              <a:ext uri="{FF2B5EF4-FFF2-40B4-BE49-F238E27FC236}">
                <a16:creationId xmlns:a16="http://schemas.microsoft.com/office/drawing/2014/main" id="{F2F4D8ED-3EE8-8FE7-A501-40829DDEBFE7}"/>
              </a:ext>
            </a:extLst>
          </p:cNvPr>
          <p:cNvSpPr>
            <a:spLocks noGrp="1"/>
          </p:cNvSpPr>
          <p:nvPr>
            <p:ph sz="half" idx="1"/>
          </p:nvPr>
        </p:nvSpPr>
        <p:spPr>
          <a:xfrm>
            <a:off x="1295400" y="1866901"/>
            <a:ext cx="15473314" cy="7397754"/>
          </a:xfrm>
        </p:spPr>
        <p:txBody>
          <a:bodyPr/>
          <a:lstStyle/>
          <a:p>
            <a:pPr marL="0" indent="0">
              <a:buNone/>
            </a:pPr>
            <a:r>
              <a:rPr lang="es-ES" b="1" dirty="0">
                <a:solidFill>
                  <a:schemeClr val="accent1">
                    <a:lumMod val="50000"/>
                  </a:schemeClr>
                </a:solidFill>
              </a:rPr>
              <a:t>• Acceso fácil a enormes cantidades de información.</a:t>
            </a:r>
          </a:p>
          <a:p>
            <a:pPr marL="0" indent="0">
              <a:buNone/>
            </a:pPr>
            <a:r>
              <a:rPr lang="es-ES" b="1" dirty="0">
                <a:solidFill>
                  <a:schemeClr val="accent1">
                    <a:lumMod val="50000"/>
                  </a:schemeClr>
                </a:solidFill>
              </a:rPr>
              <a:t>• Comunicación inmediata y sencilla.</a:t>
            </a:r>
          </a:p>
          <a:p>
            <a:pPr marL="0" indent="0">
              <a:buNone/>
            </a:pPr>
            <a:r>
              <a:rPr lang="es-ES" b="1" dirty="0">
                <a:solidFill>
                  <a:schemeClr val="accent1">
                    <a:lumMod val="50000"/>
                  </a:schemeClr>
                </a:solidFill>
              </a:rPr>
              <a:t>• Posibilidad de multitarea.</a:t>
            </a:r>
          </a:p>
          <a:p>
            <a:pPr marL="0" indent="0">
              <a:buNone/>
            </a:pPr>
            <a:r>
              <a:rPr lang="es-ES" b="1" dirty="0">
                <a:solidFill>
                  <a:schemeClr val="accent1">
                    <a:lumMod val="50000"/>
                  </a:schemeClr>
                </a:solidFill>
              </a:rPr>
              <a:t>• Establecimiento de una perspectiva más global.</a:t>
            </a:r>
          </a:p>
          <a:p>
            <a:pPr marL="0" indent="0">
              <a:buNone/>
            </a:pPr>
            <a:r>
              <a:rPr lang="es-ES" b="1" dirty="0">
                <a:solidFill>
                  <a:schemeClr val="accent1">
                    <a:lumMod val="50000"/>
                  </a:schemeClr>
                </a:solidFill>
              </a:rPr>
              <a:t>• Eliminación de barreras de tiempo y espacio.</a:t>
            </a:r>
          </a:p>
          <a:p>
            <a:pPr marL="0" indent="0">
              <a:buNone/>
            </a:pPr>
            <a:r>
              <a:rPr lang="es-ES" b="1" dirty="0">
                <a:solidFill>
                  <a:schemeClr val="accent1">
                    <a:lumMod val="50000"/>
                  </a:schemeClr>
                </a:solidFill>
              </a:rPr>
              <a:t>• Colaboración y compartición de contenido simplificadas.</a:t>
            </a:r>
          </a:p>
          <a:p>
            <a:pPr marL="0" indent="0">
              <a:buNone/>
            </a:pPr>
            <a:r>
              <a:rPr lang="es-ES" b="1" dirty="0">
                <a:solidFill>
                  <a:schemeClr val="accent1">
                    <a:lumMod val="50000"/>
                  </a:schemeClr>
                </a:solidFill>
              </a:rPr>
              <a:t>• Mejor optimización del tiempo mediante la automatización de tareas.</a:t>
            </a:r>
          </a:p>
          <a:p>
            <a:pPr marL="0" indent="0">
              <a:buNone/>
            </a:pPr>
            <a:r>
              <a:rPr lang="es-ES" b="1" dirty="0">
                <a:solidFill>
                  <a:schemeClr val="accent1">
                    <a:lumMod val="50000"/>
                  </a:schemeClr>
                </a:solidFill>
              </a:rPr>
              <a:t>• El aprendizaje digital abre programas y rutas para estudiantes que antes quedaban excluidos.</a:t>
            </a:r>
          </a:p>
          <a:p>
            <a:pPr marL="719138" indent="-714375">
              <a:lnSpc>
                <a:spcPct val="150000"/>
              </a:lnSpc>
              <a:spcBef>
                <a:spcPts val="0"/>
              </a:spcBef>
              <a:buFont typeface="Wingdings" panose="05000000000000000000" pitchFamily="2" charset="2"/>
              <a:buChar char="Ø"/>
            </a:pPr>
            <a:endParaRPr lang="en-US" dirty="0">
              <a:solidFill>
                <a:srgbClr val="002060"/>
              </a:solidFill>
            </a:endParaRPr>
          </a:p>
          <a:p>
            <a:pPr marL="0" indent="0" algn="ctr">
              <a:buNone/>
            </a:pPr>
            <a:r>
              <a:rPr lang="en-US" sz="2000" dirty="0"/>
              <a:t>Fuente: </a:t>
            </a:r>
            <a:r>
              <a:rPr lang="en-US" sz="2000" dirty="0" err="1"/>
              <a:t>Olçum</a:t>
            </a:r>
            <a:r>
              <a:rPr lang="en-US" sz="2000" dirty="0"/>
              <a:t>, G. and </a:t>
            </a:r>
            <a:r>
              <a:rPr lang="en-US" sz="2000" dirty="0" err="1"/>
              <a:t>Gülova</a:t>
            </a:r>
            <a:r>
              <a:rPr lang="en-US" sz="2000" dirty="0"/>
              <a:t>, A.A. (2023), "Digitalization and Generation Z: Advantages and Disadvantages of Digitalization  ", </a:t>
            </a:r>
            <a:br>
              <a:rPr lang="en-US" sz="2000" dirty="0"/>
            </a:br>
            <a:r>
              <a:rPr lang="en-US" sz="2000" dirty="0"/>
              <a:t>Akkaya, B. and Tabak, A. (Ed.) Two Faces of Digital Transformation, Emerald Publishing Limited, Bingley, </a:t>
            </a:r>
          </a:p>
          <a:p>
            <a:pPr marL="0" indent="0" algn="ctr">
              <a:buNone/>
            </a:pPr>
            <a:r>
              <a:rPr lang="en-US" sz="2000" dirty="0"/>
              <a:t>pp. 31-46. https://doi.org/10.1108/978-1-83753-096-020231003</a:t>
            </a:r>
          </a:p>
          <a:p>
            <a:endParaRPr lang="el-GR" dirty="0"/>
          </a:p>
        </p:txBody>
      </p:sp>
      <p:sp>
        <p:nvSpPr>
          <p:cNvPr id="2" name="Title 1">
            <a:extLst>
              <a:ext uri="{FF2B5EF4-FFF2-40B4-BE49-F238E27FC236}">
                <a16:creationId xmlns:a16="http://schemas.microsoft.com/office/drawing/2014/main" id="{34015EA7-AA4B-3CFF-95AD-3CC58311971A}"/>
              </a:ext>
            </a:extLst>
          </p:cNvPr>
          <p:cNvSpPr>
            <a:spLocks noGrp="1"/>
          </p:cNvSpPr>
          <p:nvPr/>
        </p:nvSpPr>
        <p:spPr>
          <a:xfrm>
            <a:off x="5029200" y="45720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071030-9CBF-474F-82F5-A5EFFC56E7BF}"/>
              </a:ext>
            </a:extLst>
          </p:cNvPr>
          <p:cNvSpPr>
            <a:spLocks noGrp="1"/>
          </p:cNvSpPr>
          <p:nvPr>
            <p:ph type="title"/>
          </p:nvPr>
        </p:nvSpPr>
        <p:spPr/>
        <p:txBody>
          <a:bodyPr wrap="square" anchor="t">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pPr>
            <a:r>
              <a:rPr lang="en-US" sz="4800" dirty="0" err="1">
                <a:solidFill>
                  <a:srgbClr val="7030A0"/>
                </a:solidFill>
              </a:rPr>
              <a:t>Herramientas</a:t>
            </a:r>
            <a:r>
              <a:rPr lang="en-US" sz="4800" dirty="0">
                <a:solidFill>
                  <a:srgbClr val="7030A0"/>
                </a:solidFill>
              </a:rPr>
              <a:t> TIC </a:t>
            </a:r>
            <a:r>
              <a:rPr lang="en-US" sz="4800" dirty="0" err="1">
                <a:solidFill>
                  <a:srgbClr val="7030A0"/>
                </a:solidFill>
              </a:rPr>
              <a:t>en</a:t>
            </a:r>
            <a:r>
              <a:rPr lang="en-US" sz="4800" dirty="0">
                <a:solidFill>
                  <a:srgbClr val="7030A0"/>
                </a:solidFill>
              </a:rPr>
              <a:t> Línea</a:t>
            </a:r>
            <a:endParaRPr lang="ru-RU" sz="4800" dirty="0">
              <a:solidFill>
                <a:srgbClr val="7030A0"/>
              </a:solidFill>
            </a:endParaRPr>
          </a:p>
        </p:txBody>
      </p:sp>
      <p:sp>
        <p:nvSpPr>
          <p:cNvPr id="3" name="Объект 2">
            <a:extLst>
              <a:ext uri="{FF2B5EF4-FFF2-40B4-BE49-F238E27FC236}">
                <a16:creationId xmlns:a16="http://schemas.microsoft.com/office/drawing/2014/main" id="{07D91A20-C111-4F2C-A8DA-52659C2A1F25}"/>
              </a:ext>
            </a:extLst>
          </p:cNvPr>
          <p:cNvSpPr>
            <a:spLocks noGrp="1"/>
          </p:cNvSpPr>
          <p:nvPr>
            <p:ph sz="half" idx="1"/>
          </p:nvPr>
        </p:nvSpPr>
        <p:spPr>
          <a:xfrm>
            <a:off x="1486630" y="2041633"/>
            <a:ext cx="15016113" cy="6722773"/>
          </a:xfrm>
        </p:spPr>
        <p:txBody>
          <a:bodyPr wrap="square" anchor="t">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1450" indent="-514350">
              <a:buFont typeface="+mj-lt"/>
              <a:buAutoNum type="arabicPeriod"/>
            </a:pPr>
            <a:r>
              <a:rPr lang="es-ES" sz="3200" b="1" dirty="0">
                <a:solidFill>
                  <a:schemeClr val="accent1">
                    <a:lumMod val="50000"/>
                  </a:schemeClr>
                </a:solidFill>
              </a:rPr>
              <a:t>Herramientas de Colaboración</a:t>
            </a:r>
            <a:r>
              <a:rPr lang="es-ES" sz="3200" dirty="0">
                <a:solidFill>
                  <a:schemeClr val="accent1">
                    <a:lumMod val="50000"/>
                  </a:schemeClr>
                </a:solidFill>
              </a:rPr>
              <a:t>: Microsoft </a:t>
            </a:r>
            <a:r>
              <a:rPr lang="es-ES" sz="3200" dirty="0" err="1">
                <a:solidFill>
                  <a:schemeClr val="accent1">
                    <a:lumMod val="50000"/>
                  </a:schemeClr>
                </a:solidFill>
              </a:rPr>
              <a:t>Teams</a:t>
            </a:r>
            <a:r>
              <a:rPr lang="es-ES" sz="3200" dirty="0">
                <a:solidFill>
                  <a:schemeClr val="accent1">
                    <a:lumMod val="50000"/>
                  </a:schemeClr>
                </a:solidFill>
              </a:rPr>
              <a:t>, Google </a:t>
            </a:r>
            <a:r>
              <a:rPr lang="es-ES" sz="3200" dirty="0" err="1">
                <a:solidFill>
                  <a:schemeClr val="accent1">
                    <a:lumMod val="50000"/>
                  </a:schemeClr>
                </a:solidFill>
              </a:rPr>
              <a:t>Workspace</a:t>
            </a:r>
            <a:r>
              <a:rPr lang="es-ES" sz="3200" dirty="0">
                <a:solidFill>
                  <a:schemeClr val="accent1">
                    <a:lumMod val="50000"/>
                  </a:schemeClr>
                </a:solidFill>
              </a:rPr>
              <a:t> y </a:t>
            </a:r>
            <a:r>
              <a:rPr lang="es-ES" sz="3200" dirty="0" err="1">
                <a:solidFill>
                  <a:schemeClr val="accent1">
                    <a:lumMod val="50000"/>
                  </a:schemeClr>
                </a:solidFill>
              </a:rPr>
              <a:t>Slack</a:t>
            </a:r>
            <a:r>
              <a:rPr lang="es-ES" sz="3200" dirty="0">
                <a:solidFill>
                  <a:schemeClr val="accent1">
                    <a:lumMod val="50000"/>
                  </a:schemeClr>
                </a:solidFill>
              </a:rPr>
              <a:t> permiten la colaboración y comunicación en tiempo real entre equipos.</a:t>
            </a:r>
          </a:p>
          <a:p>
            <a:pPr marL="171450" indent="-514350">
              <a:buFont typeface="+mj-lt"/>
              <a:buAutoNum type="arabicPeriod"/>
            </a:pPr>
            <a:r>
              <a:rPr lang="es-ES" sz="3200" b="1" dirty="0">
                <a:solidFill>
                  <a:schemeClr val="accent1">
                    <a:lumMod val="50000"/>
                  </a:schemeClr>
                </a:solidFill>
              </a:rPr>
              <a:t>Sistemas de Gestión del Aprendizaje (LMS): </a:t>
            </a:r>
            <a:r>
              <a:rPr lang="es-ES" sz="3200" dirty="0">
                <a:solidFill>
                  <a:schemeClr val="accent1">
                    <a:lumMod val="50000"/>
                  </a:schemeClr>
                </a:solidFill>
              </a:rPr>
              <a:t>Moodle, Blackboard y </a:t>
            </a:r>
            <a:r>
              <a:rPr lang="es-ES" sz="3200" dirty="0" err="1">
                <a:solidFill>
                  <a:schemeClr val="accent1">
                    <a:lumMod val="50000"/>
                  </a:schemeClr>
                </a:solidFill>
              </a:rPr>
              <a:t>Canvas</a:t>
            </a:r>
            <a:r>
              <a:rPr lang="es-ES" sz="3200" dirty="0">
                <a:solidFill>
                  <a:schemeClr val="accent1">
                    <a:lumMod val="50000"/>
                  </a:schemeClr>
                </a:solidFill>
              </a:rPr>
              <a:t> permiten a los educadores gestionar y ofrecer contenido educativo.</a:t>
            </a:r>
          </a:p>
          <a:p>
            <a:pPr marL="171450" indent="-514350">
              <a:buFont typeface="+mj-lt"/>
              <a:buAutoNum type="arabicPeriod"/>
            </a:pPr>
            <a:r>
              <a:rPr lang="es-ES" sz="3200" b="1" dirty="0">
                <a:solidFill>
                  <a:schemeClr val="accent1">
                    <a:lumMod val="50000"/>
                  </a:schemeClr>
                </a:solidFill>
              </a:rPr>
              <a:t>Servicios de Almacenamiento en la Nube</a:t>
            </a:r>
            <a:r>
              <a:rPr lang="es-ES" sz="3200" dirty="0">
                <a:solidFill>
                  <a:schemeClr val="accent1">
                    <a:lumMod val="50000"/>
                  </a:schemeClr>
                </a:solidFill>
              </a:rPr>
              <a:t>: Google Drive, Dropbox y OneDrive facilitan el intercambio de archivos y la colaboración.</a:t>
            </a:r>
          </a:p>
          <a:p>
            <a:pPr marL="171450" indent="-514350">
              <a:buFont typeface="+mj-lt"/>
              <a:buAutoNum type="arabicPeriod"/>
            </a:pPr>
            <a:r>
              <a:rPr lang="es-ES" sz="3200" b="1" dirty="0">
                <a:solidFill>
                  <a:schemeClr val="accent1">
                    <a:lumMod val="50000"/>
                  </a:schemeClr>
                </a:solidFill>
              </a:rPr>
              <a:t>Herramientas de Gestión de Proyectos</a:t>
            </a:r>
            <a:r>
              <a:rPr lang="es-ES" sz="3200" dirty="0">
                <a:solidFill>
                  <a:schemeClr val="accent1">
                    <a:lumMod val="50000"/>
                  </a:schemeClr>
                </a:solidFill>
              </a:rPr>
              <a:t>: Trello, Asana y Jira ayudan a organizar, rastrear y gestionar proyectos.</a:t>
            </a:r>
          </a:p>
          <a:p>
            <a:pPr marL="171450" indent="-514350">
              <a:buFont typeface="+mj-lt"/>
              <a:buAutoNum type="arabicPeriod"/>
            </a:pPr>
            <a:r>
              <a:rPr lang="es-ES" sz="3200" b="1" dirty="0">
                <a:solidFill>
                  <a:schemeClr val="accent1">
                    <a:lumMod val="50000"/>
                  </a:schemeClr>
                </a:solidFill>
              </a:rPr>
              <a:t>Herramientas de Videoconferencia</a:t>
            </a:r>
            <a:r>
              <a:rPr lang="es-ES" sz="3200" dirty="0">
                <a:solidFill>
                  <a:schemeClr val="accent1">
                    <a:lumMod val="50000"/>
                  </a:schemeClr>
                </a:solidFill>
              </a:rPr>
              <a:t>: Zoom, Microsoft </a:t>
            </a:r>
            <a:r>
              <a:rPr lang="es-ES" sz="3200" dirty="0" err="1">
                <a:solidFill>
                  <a:schemeClr val="accent1">
                    <a:lumMod val="50000"/>
                  </a:schemeClr>
                </a:solidFill>
              </a:rPr>
              <a:t>Teams</a:t>
            </a:r>
            <a:r>
              <a:rPr lang="es-ES" sz="3200" dirty="0">
                <a:solidFill>
                  <a:schemeClr val="accent1">
                    <a:lumMod val="50000"/>
                  </a:schemeClr>
                </a:solidFill>
              </a:rPr>
              <a:t> y Google </a:t>
            </a:r>
            <a:r>
              <a:rPr lang="es-ES" sz="3200" dirty="0" err="1">
                <a:solidFill>
                  <a:schemeClr val="accent1">
                    <a:lumMod val="50000"/>
                  </a:schemeClr>
                </a:solidFill>
              </a:rPr>
              <a:t>Meet</a:t>
            </a:r>
            <a:r>
              <a:rPr lang="es-ES" sz="3200" dirty="0">
                <a:solidFill>
                  <a:schemeClr val="accent1">
                    <a:lumMod val="50000"/>
                  </a:schemeClr>
                </a:solidFill>
              </a:rPr>
              <a:t> facilitan reuniones virtuales y seminarios web.</a:t>
            </a:r>
            <a:endParaRPr lang="en-US" sz="2400" dirty="0">
              <a:solidFill>
                <a:schemeClr val="accent1">
                  <a:lumMod val="50000"/>
                </a:schemeClr>
              </a:solidFill>
            </a:endParaRPr>
          </a:p>
        </p:txBody>
      </p:sp>
      <p:sp>
        <p:nvSpPr>
          <p:cNvPr id="6" name="Θέση αριθμού διαφάνειας 5">
            <a:extLst>
              <a:ext uri="{FF2B5EF4-FFF2-40B4-BE49-F238E27FC236}">
                <a16:creationId xmlns:a16="http://schemas.microsoft.com/office/drawing/2014/main" id="{3629C647-C093-381F-30FF-7CF8A797BCF8}"/>
              </a:ext>
            </a:extLst>
          </p:cNvPr>
          <p:cNvSpPr>
            <a:spLocks noGrp="1"/>
          </p:cNvSpPr>
          <p:nvPr>
            <p:ph type="sldNum" idx="4294967295"/>
          </p:nvPr>
        </p:nvSpPr>
        <p:spPr>
          <a:xfrm>
            <a:off x="17191038" y="9631363"/>
            <a:ext cx="1096962" cy="787400"/>
          </a:xfrm>
          <a:prstGeom prst="rect">
            <a:avLst/>
          </a:prstGeom>
        </p:spPr>
        <p:txBody>
          <a:bodyPr wrap="square" anchor="ctr">
            <a:normAutofit/>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lnSpc>
                <a:spcPct val="90000"/>
              </a:lnSpc>
              <a:spcAft>
                <a:spcPts val="1200"/>
              </a:spcAft>
            </a:pPr>
            <a:fld id="{2237DE72-9682-41E3-91AA-6C73B9F8768B}" type="slidenum">
              <a:rPr lang="ru-RU"/>
              <a:pPr>
                <a:lnSpc>
                  <a:spcPct val="90000"/>
                </a:lnSpc>
                <a:spcAft>
                  <a:spcPts val="1200"/>
                </a:spcAft>
              </a:pPr>
              <a:t>9</a:t>
            </a:fld>
            <a:endParaRPr lang="ru-RU"/>
          </a:p>
        </p:txBody>
      </p:sp>
      <p:sp>
        <p:nvSpPr>
          <p:cNvPr id="4" name="TextBox 3">
            <a:extLst>
              <a:ext uri="{FF2B5EF4-FFF2-40B4-BE49-F238E27FC236}">
                <a16:creationId xmlns:a16="http://schemas.microsoft.com/office/drawing/2014/main" id="{4DF72A1F-8E16-7E0E-8BDD-FAC0912738DD}"/>
              </a:ext>
            </a:extLst>
          </p:cNvPr>
          <p:cNvSpPr txBox="1"/>
          <p:nvPr/>
        </p:nvSpPr>
        <p:spPr>
          <a:xfrm>
            <a:off x="1155444" y="7891424"/>
            <a:ext cx="17132556" cy="707886"/>
          </a:xfrm>
          <a:prstGeom prst="rect">
            <a:avLst/>
          </a:prstGeom>
          <a:noFill/>
        </p:spPr>
        <p:txBody>
          <a:bodyPr wrap="square" rtlCol="0">
            <a:sp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000" dirty="0"/>
              <a:t>Fuente: F. </a:t>
            </a:r>
            <a:r>
              <a:rPr lang="en-US" sz="2000" dirty="0" err="1"/>
              <a:t>Smrčka</a:t>
            </a:r>
            <a:r>
              <a:rPr lang="en-US" sz="2000" dirty="0"/>
              <a:t>, Z. </a:t>
            </a:r>
            <a:r>
              <a:rPr lang="en-US" sz="2000" dirty="0" err="1"/>
              <a:t>Dostálová</a:t>
            </a:r>
            <a:r>
              <a:rPr lang="en-US" sz="2000" dirty="0"/>
              <a:t>, H. </a:t>
            </a:r>
            <a:r>
              <a:rPr lang="en-US" sz="2000" dirty="0" err="1"/>
              <a:t>Vojáčková</a:t>
            </a:r>
            <a:r>
              <a:rPr lang="en-US" sz="2000" dirty="0"/>
              <a:t> (2023) ANALYSING ONLINE TOOLS USED DURING COVID-19 PANDEMIC AND THE POTENTIAL OF THEIR USE FOR STANDARD TEACHING, INTED2023 Proceedings, pp. 1511-1520. doi: 10.21125/inted.2023.0433</a:t>
            </a:r>
            <a:endParaRPr lang="el-GR" sz="2000" dirty="0"/>
          </a:p>
        </p:txBody>
      </p:sp>
    </p:spTree>
    <p:extLst>
      <p:ext uri="{BB962C8B-B14F-4D97-AF65-F5344CB8AC3E}">
        <p14:creationId xmlns:p14="http://schemas.microsoft.com/office/powerpoint/2010/main" val="3596277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3982</Words>
  <Application>Microsoft Office PowerPoint</Application>
  <PresentationFormat>Προσαρμογή</PresentationFormat>
  <Paragraphs>278</Paragraphs>
  <Slides>34</Slides>
  <Notes>0</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34</vt:i4>
      </vt:variant>
    </vt:vector>
  </HeadingPairs>
  <TitlesOfParts>
    <vt:vector size="41" baseType="lpstr">
      <vt:lpstr>Aptos</vt:lpstr>
      <vt:lpstr>Arial</vt:lpstr>
      <vt:lpstr>Calibri</vt:lpstr>
      <vt:lpstr>Calibri Light</vt:lpstr>
      <vt:lpstr>Open Sans</vt:lpstr>
      <vt:lpstr>Wingdings</vt:lpstr>
      <vt:lpstr>Office Theme</vt:lpstr>
      <vt:lpstr>Métodos de Enseñanza Asíncrona usando Entornos Virtuales de Aprendizaje  Entrenamiento en el desarrollo de habilidades digitales para el personal académico  </vt:lpstr>
      <vt:lpstr>CONTENIDO</vt:lpstr>
      <vt:lpstr>Aprendizaje de Adultos </vt:lpstr>
      <vt:lpstr>Aprendizaje de Adultos </vt:lpstr>
      <vt:lpstr>Aprendizaje de Adultos </vt:lpstr>
      <vt:lpstr>Tecnologías de la Información y la Comunicación (TIC) en la Educación </vt:lpstr>
      <vt:lpstr>Comprendiendo las Tecnologías de la Información y la Comunicación (TIC) </vt:lpstr>
      <vt:lpstr>Ventajas de la Digitalización  </vt:lpstr>
      <vt:lpstr>Herramientas TIC en Línea</vt:lpstr>
      <vt:lpstr>Herramientas TIC para Análisis Estadístico </vt:lpstr>
      <vt:lpstr>Herramientas TIC para Recolección de Datos </vt:lpstr>
      <vt:lpstr>Herramientas TIC para Material Digital</vt:lpstr>
      <vt:lpstr>La Visión de la UNESCO</vt:lpstr>
      <vt:lpstr>Panorama de las Tecnologías de Aprendizaje a Distancia</vt:lpstr>
      <vt:lpstr>Juegos Educativos – Edutainment  </vt:lpstr>
      <vt:lpstr>Herramientas TIC</vt:lpstr>
      <vt:lpstr>Panorama de Herramientas de Presentación en Línea </vt:lpstr>
      <vt:lpstr>Herramientas TIC para Compartir Videos </vt:lpstr>
      <vt:lpstr>Παρουσίαση του PowerPoint</vt:lpstr>
      <vt:lpstr>Παρουσίαση του PowerPoint</vt:lpstr>
      <vt:lpstr>Comprendiendo el Multimedio</vt:lpstr>
      <vt:lpstr>Libros Electrónicos (e-Books): Introducción</vt:lpstr>
      <vt:lpstr>Libros Electrónicos (e-Books): Casos Seleccionados</vt:lpstr>
      <vt:lpstr>Actividades Tradicionales de e-Learning  y evaluaciones tradicionales de e-learning cómo ejercicios de emparejamiento, opción múltiple y tipos de arrastrar y soltar  </vt:lpstr>
      <vt:lpstr>Actividades Tradicionales de e-Learning </vt:lpstr>
      <vt:lpstr>Métodos de Enseñanza Asíncrona usando Entornos Virtuales de Aprendizaje</vt:lpstr>
      <vt:lpstr>Métodos de Enseñanza Asíncrona – Características y Actividades Clave</vt:lpstr>
      <vt:lpstr>Métodos de Enseñanza Asíncrona – Beneficios Pedagógicos y Consideraciones</vt:lpstr>
      <vt:lpstr>Métodos de Enseñanza Asincrónica Beneficios Pedagógicos y Consideraciones </vt:lpstr>
      <vt:lpstr>Mejores prácticas para diseñar actividades atractivas en foros de discusión dentro de un Entorno Virtual de Aprendizaje</vt:lpstr>
      <vt:lpstr>Elaboración de Preguntas de Discusión Efectivas y Sensibles sobre VBG</vt:lpstr>
      <vt:lpstr>Elaboración de Preguntas de Discusión Efectivas  y Sensibles sobre VBG</vt:lpstr>
      <vt:lpstr>Facilitación y Guía de un Foro de Discusión sobre VBG</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Sensitize and Train Organizations to fight against the Prostitution of minors</dc:title>
  <dc:creator>Ester Kalogeroudi</dc:creator>
  <cp:lastModifiedBy>STEFANOS MALTEZOS</cp:lastModifiedBy>
  <cp:revision>44</cp:revision>
  <dcterms:created xsi:type="dcterms:W3CDTF">2006-08-16T00:00:00Z</dcterms:created>
  <dcterms:modified xsi:type="dcterms:W3CDTF">2025-11-13T16:17:03Z</dcterms:modified>
  <dc:identifier>DAFn16-d20o</dc:identifier>
</cp:coreProperties>
</file>